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75" r:id="rId2"/>
    <p:sldId id="397" r:id="rId3"/>
    <p:sldId id="314" r:id="rId4"/>
    <p:sldId id="278" r:id="rId5"/>
    <p:sldId id="261" r:id="rId6"/>
    <p:sldId id="399" r:id="rId7"/>
    <p:sldId id="262" r:id="rId8"/>
    <p:sldId id="269" r:id="rId9"/>
    <p:sldId id="270" r:id="rId10"/>
    <p:sldId id="271" r:id="rId11"/>
    <p:sldId id="272" r:id="rId12"/>
    <p:sldId id="395" r:id="rId13"/>
    <p:sldId id="393" r:id="rId14"/>
    <p:sldId id="394" r:id="rId15"/>
    <p:sldId id="286" r:id="rId16"/>
    <p:sldId id="283" r:id="rId17"/>
    <p:sldId id="284" r:id="rId18"/>
    <p:sldId id="258" r:id="rId19"/>
    <p:sldId id="259" r:id="rId20"/>
    <p:sldId id="260" r:id="rId21"/>
    <p:sldId id="321" r:id="rId22"/>
    <p:sldId id="285" r:id="rId23"/>
    <p:sldId id="274" r:id="rId24"/>
    <p:sldId id="315" r:id="rId25"/>
    <p:sldId id="280" r:id="rId26"/>
    <p:sldId id="281" r:id="rId27"/>
    <p:sldId id="282" r:id="rId28"/>
    <p:sldId id="319" r:id="rId29"/>
    <p:sldId id="396" r:id="rId30"/>
    <p:sldId id="392" r:id="rId31"/>
    <p:sldId id="386" r:id="rId32"/>
    <p:sldId id="391" r:id="rId33"/>
    <p:sldId id="385" r:id="rId34"/>
    <p:sldId id="401"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40"/>
  </p:normalViewPr>
  <p:slideViewPr>
    <p:cSldViewPr snapToGrid="0">
      <p:cViewPr varScale="1">
        <p:scale>
          <a:sx n="102" d="100"/>
          <a:sy n="102" d="100"/>
        </p:scale>
        <p:origin x="8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06376-7C6A-A54B-A363-941AFB4A39CB}" type="datetimeFigureOut">
              <a:rPr lang="fr-FR" smtClean="0"/>
              <a:t>25/11/2025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2BA3B-DAA0-334E-9072-62CB87245F02}" type="slidenum">
              <a:rPr lang="fr-FR" smtClean="0"/>
              <a:t>‹N°›</a:t>
            </a:fld>
            <a:endParaRPr lang="fr-FR"/>
          </a:p>
        </p:txBody>
      </p:sp>
    </p:spTree>
    <p:extLst>
      <p:ext uri="{BB962C8B-B14F-4D97-AF65-F5344CB8AC3E}">
        <p14:creationId xmlns:p14="http://schemas.microsoft.com/office/powerpoint/2010/main" val="3469694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Yisehak</a:t>
            </a:r>
            <a:r>
              <a:rPr lang="fr-FR" dirty="0"/>
              <a:t> F </a:t>
            </a:r>
            <a:r>
              <a:rPr lang="fr-FR" dirty="0" err="1"/>
              <a:t>Sellassie</a:t>
            </a:r>
            <a:r>
              <a:rPr lang="fr-FR" dirty="0"/>
              <a:t>  </a:t>
            </a:r>
            <a:r>
              <a:rPr lang="fr-FR" dirty="0" err="1"/>
              <a:t>ruth</a:t>
            </a:r>
            <a:endParaRPr lang="fr-FR" dirty="0"/>
          </a:p>
        </p:txBody>
      </p:sp>
      <p:sp>
        <p:nvSpPr>
          <p:cNvPr id="4" name="Espace réservé du numéro de diapositive 3"/>
          <p:cNvSpPr>
            <a:spLocks noGrp="1"/>
          </p:cNvSpPr>
          <p:nvPr>
            <p:ph type="sldNum" sz="quarter" idx="10"/>
          </p:nvPr>
        </p:nvSpPr>
        <p:spPr/>
        <p:txBody>
          <a:bodyPr/>
          <a:lstStyle/>
          <a:p>
            <a:fld id="{E3C6F3F6-8C51-B946-B351-5E5B96BE6568}" type="slidenum">
              <a:rPr lang="fr-FR" smtClean="0"/>
              <a:t>1</a:t>
            </a:fld>
            <a:endParaRPr lang="fr-FR"/>
          </a:p>
        </p:txBody>
      </p:sp>
    </p:spTree>
    <p:extLst>
      <p:ext uri="{BB962C8B-B14F-4D97-AF65-F5344CB8AC3E}">
        <p14:creationId xmlns:p14="http://schemas.microsoft.com/office/powerpoint/2010/main" val="328546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Ruth, </a:t>
            </a:r>
            <a:r>
              <a:rPr lang="fr-FR" dirty="0" err="1"/>
              <a:t>Noémi</a:t>
            </a:r>
            <a:r>
              <a:rPr lang="fr-FR" dirty="0"/>
              <a:t> et Booz, British </a:t>
            </a:r>
            <a:r>
              <a:rPr lang="fr-FR" dirty="0" err="1"/>
              <a:t>library</a:t>
            </a:r>
            <a:r>
              <a:rPr lang="fr-FR" dirty="0"/>
              <a:t>, frontispice du livre de Ruth, manuscrit sur parchemin fin 17eme </a:t>
            </a:r>
            <a:r>
              <a:rPr lang="fr-FR" dirty="0" err="1"/>
              <a:t>ethiopien</a:t>
            </a:r>
            <a:endParaRPr lang="fr-FR" dirty="0"/>
          </a:p>
        </p:txBody>
      </p:sp>
      <p:sp>
        <p:nvSpPr>
          <p:cNvPr id="4" name="Espace réservé du numéro de diapositive 3"/>
          <p:cNvSpPr>
            <a:spLocks noGrp="1"/>
          </p:cNvSpPr>
          <p:nvPr>
            <p:ph type="sldNum" sz="quarter" idx="10"/>
          </p:nvPr>
        </p:nvSpPr>
        <p:spPr/>
        <p:txBody>
          <a:bodyPr/>
          <a:lstStyle/>
          <a:p>
            <a:fld id="{E3C6F3F6-8C51-B946-B351-5E5B96BE6568}" type="slidenum">
              <a:rPr lang="fr-FR" smtClean="0"/>
              <a:t>4</a:t>
            </a:fld>
            <a:endParaRPr lang="fr-FR"/>
          </a:p>
        </p:txBody>
      </p:sp>
    </p:spTree>
    <p:extLst>
      <p:ext uri="{BB962C8B-B14F-4D97-AF65-F5344CB8AC3E}">
        <p14:creationId xmlns:p14="http://schemas.microsoft.com/office/powerpoint/2010/main" val="18637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Balaam</a:t>
            </a:r>
            <a:r>
              <a:rPr lang="fr-FR" dirty="0"/>
              <a:t>: </a:t>
            </a:r>
            <a:r>
              <a:rPr lang="fr-FR" dirty="0" err="1"/>
              <a:t>cf</a:t>
            </a:r>
            <a:r>
              <a:rPr lang="fr-FR" dirty="0"/>
              <a:t> Nb 22-24</a:t>
            </a:r>
          </a:p>
        </p:txBody>
      </p:sp>
      <p:sp>
        <p:nvSpPr>
          <p:cNvPr id="4" name="Espace réservé du numéro de diapositive 3"/>
          <p:cNvSpPr>
            <a:spLocks noGrp="1"/>
          </p:cNvSpPr>
          <p:nvPr>
            <p:ph type="sldNum" sz="quarter" idx="10"/>
          </p:nvPr>
        </p:nvSpPr>
        <p:spPr/>
        <p:txBody>
          <a:bodyPr/>
          <a:lstStyle/>
          <a:p>
            <a:fld id="{E3C6F3F6-8C51-B946-B351-5E5B96BE6568}" type="slidenum">
              <a:rPr lang="fr-FR" smtClean="0"/>
              <a:t>19</a:t>
            </a:fld>
            <a:endParaRPr lang="fr-FR"/>
          </a:p>
        </p:txBody>
      </p:sp>
    </p:spTree>
    <p:extLst>
      <p:ext uri="{BB962C8B-B14F-4D97-AF65-F5344CB8AC3E}">
        <p14:creationId xmlns:p14="http://schemas.microsoft.com/office/powerpoint/2010/main" val="35699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latin typeface="+mn-lt"/>
                <a:ea typeface="+mn-ea"/>
                <a:cs typeface="+mn-cs"/>
              </a:rPr>
              <a:t>Walter </a:t>
            </a:r>
            <a:r>
              <a:rPr lang="fr-FR" sz="1200" kern="1200" dirty="0" err="1">
                <a:solidFill>
                  <a:schemeClr val="tx1"/>
                </a:solidFill>
                <a:latin typeface="+mn-lt"/>
                <a:ea typeface="+mn-ea"/>
                <a:cs typeface="+mn-cs"/>
              </a:rPr>
              <a:t>T</a:t>
            </a:r>
            <a:r>
              <a:rPr lang="fr-FR" sz="1200" kern="1200" dirty="0">
                <a:solidFill>
                  <a:schemeClr val="tx1"/>
                </a:solidFill>
                <a:latin typeface="+mn-lt"/>
                <a:ea typeface="+mn-ea"/>
                <a:cs typeface="+mn-cs"/>
              </a:rPr>
              <a:t>. Crane - Ruth and </a:t>
            </a:r>
            <a:r>
              <a:rPr lang="fr-FR" sz="1200" kern="1200" dirty="0" err="1">
                <a:solidFill>
                  <a:schemeClr val="tx1"/>
                </a:solidFill>
                <a:latin typeface="+mn-lt"/>
                <a:ea typeface="+mn-ea"/>
                <a:cs typeface="+mn-cs"/>
              </a:rPr>
              <a:t>Boaz</a:t>
            </a:r>
            <a:r>
              <a:rPr lang="fr-FR" sz="1200" kern="1200" dirty="0">
                <a:solidFill>
                  <a:schemeClr val="tx1"/>
                </a:solidFill>
                <a:latin typeface="+mn-lt"/>
                <a:ea typeface="+mn-ea"/>
                <a:cs typeface="+mn-cs"/>
              </a:rPr>
              <a:t> (1863),</a:t>
            </a:r>
            <a:r>
              <a:rPr lang="fr-FR" sz="1200" kern="1200" baseline="0" dirty="0">
                <a:solidFill>
                  <a:schemeClr val="tx1"/>
                </a:solidFill>
                <a:latin typeface="+mn-lt"/>
                <a:ea typeface="+mn-ea"/>
                <a:cs typeface="+mn-cs"/>
              </a:rPr>
              <a:t> artiste anglais de Liverpool.</a:t>
            </a:r>
            <a:endParaRPr lang="fr-FR" dirty="0"/>
          </a:p>
        </p:txBody>
      </p:sp>
      <p:sp>
        <p:nvSpPr>
          <p:cNvPr id="4" name="Espace réservé du numéro de diapositive 3"/>
          <p:cNvSpPr>
            <a:spLocks noGrp="1"/>
          </p:cNvSpPr>
          <p:nvPr>
            <p:ph type="sldNum" sz="quarter" idx="10"/>
          </p:nvPr>
        </p:nvSpPr>
        <p:spPr/>
        <p:txBody>
          <a:bodyPr/>
          <a:lstStyle/>
          <a:p>
            <a:fld id="{E3C6F3F6-8C51-B946-B351-5E5B96BE6568}" type="slidenum">
              <a:rPr lang="fr-FR" smtClean="0"/>
              <a:t>33</a:t>
            </a:fld>
            <a:endParaRPr lang="fr-FR"/>
          </a:p>
        </p:txBody>
      </p:sp>
    </p:spTree>
    <p:extLst>
      <p:ext uri="{BB962C8B-B14F-4D97-AF65-F5344CB8AC3E}">
        <p14:creationId xmlns:p14="http://schemas.microsoft.com/office/powerpoint/2010/main" val="131709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84268F-9919-A909-FF0F-1544384256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8EC4D1-31AE-3336-AD06-E4B569DFE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F2E3BB-0960-B2D1-0257-8741A0BAF72B}"/>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DFFA1D8C-77C1-801C-D4A7-5497155102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61DD9A-57BD-8D5C-5291-3E4A0FF805A6}"/>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219998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22F01-077F-4B29-C491-DA9915F356D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771F84-D710-BB51-5FAE-C609B8AB8A1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5E2EB0-3634-0A2D-C4DE-E383439D9F8E}"/>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642A0552-8B4F-53B6-D338-BCB6D47D39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8A222A-CB8C-122B-AF31-C2154F5E5142}"/>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111259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6B8B74E-A465-B5B0-CA12-46FE26DBA6D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C48F66-30D9-9AF3-B850-51051716DD6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DFADEC-768B-8FCD-C956-FB643D080ADE}"/>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83ADD7DB-F262-146F-195E-0B7EC02349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FE357E-E483-D155-2528-BC531937D7D1}"/>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348972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424AE-7387-1E00-FD3C-4FD8237911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6861CB-E3AC-9186-E6DA-B00B898428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6A3C6D-AEAD-47F7-E84D-924E67FAF92D}"/>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7FB66B66-EEB8-2375-CAA1-AA39FBEE05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517D9C-D3D1-4885-48EC-F7779A8471E5}"/>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153194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DC2D8-4570-8040-7FD3-607FF9C87E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72E9D3D-6086-1DA8-290F-C4375FF34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64D969-0F2D-9B2F-1E9E-8DC41836AF6D}"/>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F8745828-11BB-2122-84F0-D833D95489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86F4D55-6883-D362-2CBD-47D38755BA68}"/>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156752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2E4EE-4743-E89E-C459-172E19BEC5A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126747-F68F-0F93-4F77-FB98BCFD77E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ABE5D1D-697E-0EE8-7B5F-F5AB9CDC48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B21B42B-CF14-4409-565F-FE63E1F8A33A}"/>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6" name="Espace réservé du pied de page 5">
            <a:extLst>
              <a:ext uri="{FF2B5EF4-FFF2-40B4-BE49-F238E27FC236}">
                <a16:creationId xmlns:a16="http://schemas.microsoft.com/office/drawing/2014/main" id="{F6C143C5-5F88-4B30-F50D-E3C3EDEFA9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28F64E-7D9A-2938-19DA-3698B96F08C2}"/>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330251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1C6B98-DB2D-8144-C082-468757C67F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FB6C22-32B7-39B4-0953-0520E7A4F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873D90-ADE8-6319-6335-A44EEB18EC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7A63684-78C4-18DB-A184-C2DCC95A5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0906A66-5DDD-FDA5-731D-8E6DF60C95A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8AD95A-9B66-C029-5497-C7D433775D15}"/>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8" name="Espace réservé du pied de page 7">
            <a:extLst>
              <a:ext uri="{FF2B5EF4-FFF2-40B4-BE49-F238E27FC236}">
                <a16:creationId xmlns:a16="http://schemas.microsoft.com/office/drawing/2014/main" id="{7BF5F0EC-06E0-0704-AE58-F5F2CF0D7C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32A466-B6DD-539F-F6EB-810314FBF768}"/>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17058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41A5E-72B8-991A-B7CD-04B9DB9E066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18C7381-839F-EFE7-4E01-5E60E9291B47}"/>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4" name="Espace réservé du pied de page 3">
            <a:extLst>
              <a:ext uri="{FF2B5EF4-FFF2-40B4-BE49-F238E27FC236}">
                <a16:creationId xmlns:a16="http://schemas.microsoft.com/office/drawing/2014/main" id="{F7CA9041-35B2-A6FC-CE68-A5378EC564C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D7DE58C-4AED-373E-218B-208A4A403898}"/>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294337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29F8CD-118D-AE97-090E-8F329356AEA6}"/>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3" name="Espace réservé du pied de page 2">
            <a:extLst>
              <a:ext uri="{FF2B5EF4-FFF2-40B4-BE49-F238E27FC236}">
                <a16:creationId xmlns:a16="http://schemas.microsoft.com/office/drawing/2014/main" id="{E0A937FB-9559-8E85-E84F-555978AF45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1433F1-461A-F66D-CF8B-5392A410FD81}"/>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421282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66E70-57E0-FD09-6654-CFF92BB2377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1116BB-8F90-69BA-B077-94043C4E3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3794CF-CCEE-B652-B738-23F016D4B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7E85C7-51C6-D820-CE00-1AC170D47E78}"/>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6" name="Espace réservé du pied de page 5">
            <a:extLst>
              <a:ext uri="{FF2B5EF4-FFF2-40B4-BE49-F238E27FC236}">
                <a16:creationId xmlns:a16="http://schemas.microsoft.com/office/drawing/2014/main" id="{5241B2B3-5991-9940-ED90-A330F703F0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D75EFA-24FD-3120-3DBB-93C6DAE68860}"/>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328955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FBF29-0D3C-6B3A-2F4F-4B105F60DE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0AC547F-9580-BCFF-2D09-38EC4326B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CFC8D3A-15BD-83E3-EB35-D16C3E50C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8F6346-F012-D64D-A2F4-D73093275DB1}"/>
              </a:ext>
            </a:extLst>
          </p:cNvPr>
          <p:cNvSpPr>
            <a:spLocks noGrp="1"/>
          </p:cNvSpPr>
          <p:nvPr>
            <p:ph type="dt" sz="half" idx="10"/>
          </p:nvPr>
        </p:nvSpPr>
        <p:spPr/>
        <p:txBody>
          <a:bodyPr/>
          <a:lstStyle/>
          <a:p>
            <a:fld id="{CC63FEF0-6EFF-3548-BC92-3CD82B6C1EF8}" type="datetimeFigureOut">
              <a:rPr lang="fr-FR" smtClean="0"/>
              <a:t>25/11/2025</a:t>
            </a:fld>
            <a:endParaRPr lang="fr-FR"/>
          </a:p>
        </p:txBody>
      </p:sp>
      <p:sp>
        <p:nvSpPr>
          <p:cNvPr id="6" name="Espace réservé du pied de page 5">
            <a:extLst>
              <a:ext uri="{FF2B5EF4-FFF2-40B4-BE49-F238E27FC236}">
                <a16:creationId xmlns:a16="http://schemas.microsoft.com/office/drawing/2014/main" id="{FC0B659A-5DE7-96B5-2C96-813E89B78B0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4EADDA-22E0-4507-E513-7A5A90E28592}"/>
              </a:ext>
            </a:extLst>
          </p:cNvPr>
          <p:cNvSpPr>
            <a:spLocks noGrp="1"/>
          </p:cNvSpPr>
          <p:nvPr>
            <p:ph type="sldNum" sz="quarter" idx="12"/>
          </p:nvPr>
        </p:nvSpPr>
        <p:spPr/>
        <p:txBody>
          <a:bodyPr/>
          <a:lstStyle/>
          <a:p>
            <a:fld id="{5E470C25-1C4C-4A46-BF14-755B9BC9B82E}" type="slidenum">
              <a:rPr lang="fr-FR" smtClean="0"/>
              <a:t>‹N°›</a:t>
            </a:fld>
            <a:endParaRPr lang="fr-FR"/>
          </a:p>
        </p:txBody>
      </p:sp>
    </p:spTree>
    <p:extLst>
      <p:ext uri="{BB962C8B-B14F-4D97-AF65-F5344CB8AC3E}">
        <p14:creationId xmlns:p14="http://schemas.microsoft.com/office/powerpoint/2010/main" val="331124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B6D3B4-B4FE-E5AD-0692-3CCE84701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042204-6412-1482-4BBD-20A73A31B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D85E00-940E-DDBF-AA85-74E370C30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3FEF0-6EFF-3548-BC92-3CD82B6C1EF8}" type="datetimeFigureOut">
              <a:rPr lang="fr-FR" smtClean="0"/>
              <a:t>25/11/2025</a:t>
            </a:fld>
            <a:endParaRPr lang="fr-FR"/>
          </a:p>
        </p:txBody>
      </p:sp>
      <p:sp>
        <p:nvSpPr>
          <p:cNvPr id="5" name="Espace réservé du pied de page 4">
            <a:extLst>
              <a:ext uri="{FF2B5EF4-FFF2-40B4-BE49-F238E27FC236}">
                <a16:creationId xmlns:a16="http://schemas.microsoft.com/office/drawing/2014/main" id="{AAF7C9AF-C5DC-FCDF-D63E-CDA9840FD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3FF770-751B-C83F-76C2-6FF0FD6C7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470C25-1C4C-4A46-BF14-755B9BC9B82E}" type="slidenum">
              <a:rPr lang="fr-FR" smtClean="0"/>
              <a:t>‹N°›</a:t>
            </a:fld>
            <a:endParaRPr lang="fr-FR"/>
          </a:p>
        </p:txBody>
      </p:sp>
    </p:spTree>
    <p:extLst>
      <p:ext uri="{BB962C8B-B14F-4D97-AF65-F5344CB8AC3E}">
        <p14:creationId xmlns:p14="http://schemas.microsoft.com/office/powerpoint/2010/main" val="32923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lire.la-bible.net/verset/Ruth/3/12/TOB" TargetMode="External"/><Relationship Id="rId3" Type="http://schemas.openxmlformats.org/officeDocument/2006/relationships/hyperlink" Target="http://lire.la-bible.net/verset/Ruth/3/7/TOB" TargetMode="External"/><Relationship Id="rId7" Type="http://schemas.openxmlformats.org/officeDocument/2006/relationships/hyperlink" Target="http://lire.la-bible.net/verset/Ruth/3/11/TOB" TargetMode="External"/><Relationship Id="rId2" Type="http://schemas.openxmlformats.org/officeDocument/2006/relationships/hyperlink" Target="http://lire.la-bible.net/verset/Ruth/3/6/TOB" TargetMode="External"/><Relationship Id="rId1" Type="http://schemas.openxmlformats.org/officeDocument/2006/relationships/slideLayout" Target="../slideLayouts/slideLayout2.xml"/><Relationship Id="rId6" Type="http://schemas.openxmlformats.org/officeDocument/2006/relationships/hyperlink" Target="http://lire.la-bible.net/verset/Ruth/3/10/TOB" TargetMode="External"/><Relationship Id="rId5" Type="http://schemas.openxmlformats.org/officeDocument/2006/relationships/hyperlink" Target="http://lire.la-bible.net/verset/Ruth/3/9/TOB" TargetMode="External"/><Relationship Id="rId4" Type="http://schemas.openxmlformats.org/officeDocument/2006/relationships/hyperlink" Target="http://lire.la-bible.net/verset/Ruth/3/8/TOB" TargetMode="External"/><Relationship Id="rId9" Type="http://schemas.openxmlformats.org/officeDocument/2006/relationships/hyperlink" Target="http://lire.la-bible.net/verset/Ruth/3/13/TOB"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lire.la-bible.net/verset/Ruth/4/14/TOB" TargetMode="External"/><Relationship Id="rId3" Type="http://schemas.openxmlformats.org/officeDocument/2006/relationships/hyperlink" Target="http://lire.la-bible.net/verset/Ruth/4/9/TOB" TargetMode="External"/><Relationship Id="rId7" Type="http://schemas.openxmlformats.org/officeDocument/2006/relationships/hyperlink" Target="http://lire.la-bible.net/verset/Ruth/4/13/TOB" TargetMode="External"/><Relationship Id="rId2" Type="http://schemas.openxmlformats.org/officeDocument/2006/relationships/hyperlink" Target="http://lire.la-bible.net/verset/Ruth/4/8/TOB" TargetMode="External"/><Relationship Id="rId1" Type="http://schemas.openxmlformats.org/officeDocument/2006/relationships/slideLayout" Target="../slideLayouts/slideLayout2.xml"/><Relationship Id="rId6" Type="http://schemas.openxmlformats.org/officeDocument/2006/relationships/hyperlink" Target="http://lire.la-bible.net/verset/Ruth/4/12/TOB" TargetMode="External"/><Relationship Id="rId5" Type="http://schemas.openxmlformats.org/officeDocument/2006/relationships/hyperlink" Target="http://lire.la-bible.net/verset/Ruth/4/11/TOB" TargetMode="External"/><Relationship Id="rId4" Type="http://schemas.openxmlformats.org/officeDocument/2006/relationships/hyperlink" Target="http://lire.la-bible.net/verset/Ruth/4/10/TOB" TargetMode="External"/><Relationship Id="rId9" Type="http://schemas.openxmlformats.org/officeDocument/2006/relationships/hyperlink" Target="http://lire.la-bible.net/verset/Ruth/4/15/TOB"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re.la-bible.net/verset/Deut%C3%A9ronome/25/6/TOB" TargetMode="External"/><Relationship Id="rId7" Type="http://schemas.openxmlformats.org/officeDocument/2006/relationships/hyperlink" Target="http://lire.la-bible.net/verset/Deut%C3%A9ronome/25/10/TOB" TargetMode="External"/><Relationship Id="rId2" Type="http://schemas.openxmlformats.org/officeDocument/2006/relationships/hyperlink" Target="http://lire.la-bible.net/verset/Deut%C3%A9ronome/25/5/TOB" TargetMode="External"/><Relationship Id="rId1" Type="http://schemas.openxmlformats.org/officeDocument/2006/relationships/slideLayout" Target="../slideLayouts/slideLayout2.xml"/><Relationship Id="rId6" Type="http://schemas.openxmlformats.org/officeDocument/2006/relationships/hyperlink" Target="http://lire.la-bible.net/verset/Deut%C3%A9ronome/25/9/TOB" TargetMode="External"/><Relationship Id="rId5" Type="http://schemas.openxmlformats.org/officeDocument/2006/relationships/hyperlink" Target="http://lire.la-bible.net/verset/Deut%C3%A9ronome/25/8/TOB" TargetMode="External"/><Relationship Id="rId4" Type="http://schemas.openxmlformats.org/officeDocument/2006/relationships/hyperlink" Target="http://lire.la-bible.net/verset/Deut%C3%A9ronome/25/7/TOB"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lire.la-bible.net/verset/L%C3%A9vitique/25/24/TOB" TargetMode="External"/><Relationship Id="rId2" Type="http://schemas.openxmlformats.org/officeDocument/2006/relationships/hyperlink" Target="http://lire.la-bible.net/verset/L%C3%A9vitique/25/23/TOB" TargetMode="External"/><Relationship Id="rId1" Type="http://schemas.openxmlformats.org/officeDocument/2006/relationships/slideLayout" Target="../slideLayouts/slideLayout2.xml"/><Relationship Id="rId4" Type="http://schemas.openxmlformats.org/officeDocument/2006/relationships/hyperlink" Target="http://lire.la-bible.net/verset/L%C3%A9vitique/25/25/TO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re.la-bible.net/verset/Ruth/1/19/TOB" TargetMode="External"/><Relationship Id="rId2" Type="http://schemas.openxmlformats.org/officeDocument/2006/relationships/hyperlink" Target="http://lire.la-bible.net/verset/Ruth/1/18/TOB" TargetMode="External"/><Relationship Id="rId1" Type="http://schemas.openxmlformats.org/officeDocument/2006/relationships/slideLayout" Target="../slideLayouts/slideLayout2.xml"/><Relationship Id="rId6" Type="http://schemas.openxmlformats.org/officeDocument/2006/relationships/hyperlink" Target="http://lire.la-bible.net/verset/Ruth/1/22/TOB" TargetMode="External"/><Relationship Id="rId5" Type="http://schemas.openxmlformats.org/officeDocument/2006/relationships/hyperlink" Target="http://lire.la-bible.net/verset/Ruth/1/21/TOB" TargetMode="External"/><Relationship Id="rId4" Type="http://schemas.openxmlformats.org/officeDocument/2006/relationships/hyperlink" Target="http://lire.la-bible.net/verset/Ruth/1/20/TO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lire.la-bible.net/verset/Ruth/2/7/TOB" TargetMode="External"/><Relationship Id="rId7" Type="http://schemas.openxmlformats.org/officeDocument/2006/relationships/hyperlink" Target="http://lire.la-bible.net/verset/Ruth/2/11/TOB" TargetMode="External"/><Relationship Id="rId2" Type="http://schemas.openxmlformats.org/officeDocument/2006/relationships/hyperlink" Target="http://lire.la-bible.net/verset/Ruth/2/5/TOB" TargetMode="External"/><Relationship Id="rId1" Type="http://schemas.openxmlformats.org/officeDocument/2006/relationships/slideLayout" Target="../slideLayouts/slideLayout2.xml"/><Relationship Id="rId6" Type="http://schemas.openxmlformats.org/officeDocument/2006/relationships/hyperlink" Target="http://lire.la-bible.net/verset/Ruth/2/10/TOB" TargetMode="External"/><Relationship Id="rId5" Type="http://schemas.openxmlformats.org/officeDocument/2006/relationships/hyperlink" Target="http://lire.la-bible.net/verset/Ruth/2/9/TOB" TargetMode="External"/><Relationship Id="rId4" Type="http://schemas.openxmlformats.org/officeDocument/2006/relationships/hyperlink" Target="http://lire.la-bible.net/verset/Ruth/2/8/TO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Ruth</a:t>
            </a:r>
          </a:p>
        </p:txBody>
      </p:sp>
      <p:pic>
        <p:nvPicPr>
          <p:cNvPr id="6" name="Espace réservé du contenu 5" descr="21 YISEHAK F SELLASSIE RUTH.jpg"/>
          <p:cNvPicPr>
            <a:picLocks noGrp="1" noChangeAspect="1"/>
          </p:cNvPicPr>
          <p:nvPr>
            <p:ph idx="1"/>
          </p:nvPr>
        </p:nvPicPr>
        <p:blipFill>
          <a:blip r:embed="rId3">
            <a:extLst>
              <a:ext uri="{28A0092B-C50C-407E-A947-70E740481C1C}">
                <a14:useLocalDpi xmlns:a14="http://schemas.microsoft.com/office/drawing/2010/main" val="0"/>
              </a:ext>
            </a:extLst>
          </a:blip>
          <a:srcRect l="-59978" r="-59978"/>
          <a:stretch>
            <a:fillRect/>
          </a:stretch>
        </p:blipFill>
        <p:spPr>
          <a:xfrm>
            <a:off x="512106" y="365126"/>
            <a:ext cx="10841694" cy="5811838"/>
          </a:xfrm>
        </p:spPr>
      </p:pic>
      <p:sp>
        <p:nvSpPr>
          <p:cNvPr id="2" name="ZoneTexte 1">
            <a:extLst>
              <a:ext uri="{FF2B5EF4-FFF2-40B4-BE49-F238E27FC236}">
                <a16:creationId xmlns:a16="http://schemas.microsoft.com/office/drawing/2014/main" id="{83C7C353-6A27-7827-A883-5A76D02BF227}"/>
              </a:ext>
            </a:extLst>
          </p:cNvPr>
          <p:cNvSpPr txBox="1"/>
          <p:nvPr/>
        </p:nvSpPr>
        <p:spPr>
          <a:xfrm>
            <a:off x="-1235959" y="6386513"/>
            <a:ext cx="9534983" cy="369332"/>
          </a:xfrm>
          <a:prstGeom prst="rect">
            <a:avLst/>
          </a:prstGeom>
          <a:noFill/>
        </p:spPr>
        <p:txBody>
          <a:bodyPr wrap="none" rtlCol="0">
            <a:spAutoFit/>
          </a:bodyPr>
          <a:lstStyle/>
          <a:p>
            <a:pPr algn="ctr"/>
            <a:r>
              <a:rPr lang="fr-FR" dirty="0"/>
              <a:t>						Présentation Corinne Lanoir 30 septembre 2025</a:t>
            </a:r>
          </a:p>
        </p:txBody>
      </p:sp>
    </p:spTree>
    <p:extLst>
      <p:ext uri="{BB962C8B-B14F-4D97-AF65-F5344CB8AC3E}">
        <p14:creationId xmlns:p14="http://schemas.microsoft.com/office/powerpoint/2010/main" val="379391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639019"/>
          </a:xfrm>
        </p:spPr>
        <p:txBody>
          <a:bodyPr>
            <a:normAutofit fontScale="90000"/>
          </a:bodyPr>
          <a:lstStyle/>
          <a:p>
            <a:pPr algn="l"/>
            <a:r>
              <a:rPr lang="fr-FR" sz="2400" b="1" dirty="0"/>
              <a:t>Chapitre 3: une nuit sur l’ère de battage, Ruth va retrouver Booz, sur le conseil de </a:t>
            </a:r>
            <a:r>
              <a:rPr lang="fr-FR" sz="2400" b="1" dirty="0" err="1"/>
              <a:t>Noémi</a:t>
            </a:r>
            <a:r>
              <a:rPr lang="fr-FR" sz="2400" b="1" dirty="0"/>
              <a:t>; Booz lui promet de l’épouser.</a:t>
            </a:r>
          </a:p>
        </p:txBody>
      </p:sp>
      <p:sp>
        <p:nvSpPr>
          <p:cNvPr id="3" name="Espace réservé du contenu 2"/>
          <p:cNvSpPr>
            <a:spLocks noGrp="1"/>
          </p:cNvSpPr>
          <p:nvPr>
            <p:ph idx="1"/>
          </p:nvPr>
        </p:nvSpPr>
        <p:spPr>
          <a:xfrm>
            <a:off x="1524000" y="1061640"/>
            <a:ext cx="8686800" cy="5796361"/>
          </a:xfrm>
        </p:spPr>
        <p:txBody>
          <a:bodyPr>
            <a:normAutofit fontScale="77500" lnSpcReduction="20000"/>
          </a:bodyPr>
          <a:lstStyle/>
          <a:p>
            <a:pPr marL="0" indent="0">
              <a:buNone/>
            </a:pPr>
            <a:r>
              <a:rPr lang="fr-FR" b="1" dirty="0">
                <a:hlinkClick r:id="rId2"/>
              </a:rPr>
              <a:t>6</a:t>
            </a:r>
            <a:r>
              <a:rPr lang="fr-FR" dirty="0"/>
              <a:t>Elle descendit donc sur l’aire et fit tout à fait comme le lui avait commandé sa belle-mère.</a:t>
            </a:r>
          </a:p>
          <a:p>
            <a:pPr marL="0" indent="0">
              <a:buNone/>
            </a:pPr>
            <a:r>
              <a:rPr lang="fr-FR" b="1" dirty="0">
                <a:hlinkClick r:id="rId3"/>
              </a:rPr>
              <a:t>7</a:t>
            </a:r>
            <a:r>
              <a:rPr lang="fr-FR" dirty="0"/>
              <a:t>Booz mangea et but, et son cœur fut heureux ; et il vint se coucher au bord du tas. Alors elle vint furtivement, découvrit ses pieds et se coucha. </a:t>
            </a:r>
          </a:p>
          <a:p>
            <a:pPr marL="0" indent="0">
              <a:buNone/>
            </a:pPr>
            <a:r>
              <a:rPr lang="fr-FR" b="1" dirty="0">
                <a:hlinkClick r:id="rId4"/>
              </a:rPr>
              <a:t>8</a:t>
            </a:r>
            <a:r>
              <a:rPr lang="fr-FR" dirty="0"/>
              <a:t>Puis, au milieu de la nuit, l’homme eut un frisson ; il se pencha donc en avant : voici qu’une femme était couchée à ses pieds ! </a:t>
            </a:r>
          </a:p>
          <a:p>
            <a:pPr marL="0" indent="0">
              <a:buNone/>
            </a:pPr>
            <a:r>
              <a:rPr lang="fr-FR" b="1" dirty="0">
                <a:hlinkClick r:id="rId5"/>
              </a:rPr>
              <a:t>9</a:t>
            </a:r>
            <a:r>
              <a:rPr lang="fr-FR" dirty="0"/>
              <a:t>« Qui es-tu ? » dit-il. Elle dit : « C’est moi, Ruth, ta servante. Epouse ta servante, car tu es </a:t>
            </a:r>
            <a:r>
              <a:rPr lang="fr-FR" dirty="0" err="1"/>
              <a:t>racheteur</a:t>
            </a:r>
            <a:r>
              <a:rPr lang="fr-FR" dirty="0"/>
              <a:t>. » </a:t>
            </a:r>
          </a:p>
          <a:p>
            <a:pPr marL="0" indent="0">
              <a:buNone/>
            </a:pPr>
            <a:r>
              <a:rPr lang="fr-FR" b="1" dirty="0">
                <a:hlinkClick r:id="rId6"/>
              </a:rPr>
              <a:t>10</a:t>
            </a:r>
            <a:r>
              <a:rPr lang="fr-FR" dirty="0"/>
              <a:t>Alors il dit : « Bénie sois-tu du SEIGNEUR, ma fille. Tu as montré ta fidélité de façon encore plus heureuse cette fois-ci que la première, en ne courant pas après les garçons, pauvres ou riches. </a:t>
            </a:r>
          </a:p>
          <a:p>
            <a:pPr marL="0" indent="0">
              <a:buNone/>
            </a:pPr>
            <a:r>
              <a:rPr lang="fr-FR" b="1" dirty="0">
                <a:hlinkClick r:id="rId7"/>
              </a:rPr>
              <a:t>11</a:t>
            </a:r>
            <a:r>
              <a:rPr lang="fr-FR" dirty="0"/>
              <a:t>Maintenant donc, ma fille, n’aie pas peur. Tout ce que tu diras je le ferai pour toi. Car tout le monde chez nous sait bien que tu es une femme de valeur.</a:t>
            </a:r>
          </a:p>
          <a:p>
            <a:pPr marL="0" indent="0">
              <a:buNone/>
            </a:pPr>
            <a:r>
              <a:rPr lang="fr-FR" b="1" dirty="0">
                <a:hlinkClick r:id="rId8"/>
              </a:rPr>
              <a:t>12</a:t>
            </a:r>
            <a:r>
              <a:rPr lang="fr-FR" dirty="0"/>
              <a:t>Maintenant il est vrai que, si je suis </a:t>
            </a:r>
            <a:r>
              <a:rPr lang="fr-FR" dirty="0" err="1"/>
              <a:t>racheteur</a:t>
            </a:r>
            <a:r>
              <a:rPr lang="fr-FR" dirty="0"/>
              <a:t>, il y a cependant un autre </a:t>
            </a:r>
            <a:r>
              <a:rPr lang="fr-FR" dirty="0" err="1"/>
              <a:t>racheteur</a:t>
            </a:r>
            <a:r>
              <a:rPr lang="fr-FR" dirty="0"/>
              <a:t> plus proche que moi. </a:t>
            </a:r>
          </a:p>
          <a:p>
            <a:pPr marL="0" indent="0">
              <a:buNone/>
            </a:pPr>
            <a:r>
              <a:rPr lang="fr-FR" b="1" dirty="0">
                <a:hlinkClick r:id="rId9"/>
              </a:rPr>
              <a:t>13</a:t>
            </a:r>
            <a:r>
              <a:rPr lang="fr-FR" dirty="0"/>
              <a:t>Passe donc la nuit. Au matin, s’il te rachète, bon, qu’il rachète. Mais s’il ne désire pas te racheter, alors moi je te rachèterai, aussi vrai que le SEIGNEUR est vivant ! Couche-toi jusqu’au matin. »</a:t>
            </a:r>
          </a:p>
          <a:p>
            <a:endParaRPr lang="fr-FR" dirty="0"/>
          </a:p>
          <a:p>
            <a:pPr marL="0" indent="0">
              <a:buNone/>
            </a:pPr>
            <a:endParaRPr lang="fr-FR" dirty="0"/>
          </a:p>
        </p:txBody>
      </p:sp>
      <p:sp>
        <p:nvSpPr>
          <p:cNvPr id="4" name="ZoneTexte 3"/>
          <p:cNvSpPr txBox="1"/>
          <p:nvPr/>
        </p:nvSpPr>
        <p:spPr>
          <a:xfrm>
            <a:off x="3573949" y="557108"/>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68011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1035538"/>
          </a:xfrm>
        </p:spPr>
        <p:txBody>
          <a:bodyPr>
            <a:normAutofit fontScale="90000"/>
          </a:bodyPr>
          <a:lstStyle/>
          <a:p>
            <a:r>
              <a:rPr lang="fr-FR" sz="2800" b="1" dirty="0"/>
              <a:t>Chapitre 4: résolution à la porte de la ville du problème de rachat du champ et du mariage de Booz et Ruth</a:t>
            </a:r>
            <a:br>
              <a:rPr lang="fr-FR" sz="2800" b="1" dirty="0"/>
            </a:br>
            <a:r>
              <a:rPr lang="fr-FR" sz="2800" b="1" dirty="0"/>
              <a:t>Ruth enfante un fils: </a:t>
            </a:r>
            <a:r>
              <a:rPr lang="fr-FR" sz="2800" b="1" dirty="0" err="1"/>
              <a:t>Oved</a:t>
            </a:r>
            <a:r>
              <a:rPr lang="fr-FR" sz="2800" b="1" dirty="0"/>
              <a:t>, grand-père du roi David</a:t>
            </a:r>
          </a:p>
        </p:txBody>
      </p:sp>
      <p:sp>
        <p:nvSpPr>
          <p:cNvPr id="3" name="Espace réservé du contenu 2"/>
          <p:cNvSpPr>
            <a:spLocks noGrp="1"/>
          </p:cNvSpPr>
          <p:nvPr>
            <p:ph idx="1"/>
          </p:nvPr>
        </p:nvSpPr>
        <p:spPr>
          <a:xfrm>
            <a:off x="1524000" y="1035538"/>
            <a:ext cx="9144001" cy="6016780"/>
          </a:xfrm>
        </p:spPr>
        <p:txBody>
          <a:bodyPr>
            <a:noAutofit/>
          </a:bodyPr>
          <a:lstStyle/>
          <a:p>
            <a:pPr marL="0" indent="0">
              <a:buNone/>
            </a:pPr>
            <a:r>
              <a:rPr lang="fr-FR" sz="2000" b="1" dirty="0">
                <a:hlinkClick r:id="rId2"/>
              </a:rPr>
              <a:t>8</a:t>
            </a:r>
            <a:r>
              <a:rPr lang="fr-FR" sz="2000" dirty="0"/>
              <a:t>Le </a:t>
            </a:r>
            <a:r>
              <a:rPr lang="fr-FR" sz="2000" dirty="0" err="1"/>
              <a:t>racheteur</a:t>
            </a:r>
            <a:r>
              <a:rPr lang="fr-FR" sz="2000" dirty="0"/>
              <a:t> dit donc à Booz : « Acquiers pour toi ! » Et il ôta sa sandale. </a:t>
            </a:r>
          </a:p>
          <a:p>
            <a:pPr marL="0" indent="0">
              <a:buNone/>
            </a:pPr>
            <a:r>
              <a:rPr lang="fr-FR" sz="2000" b="1" dirty="0">
                <a:hlinkClick r:id="rId3"/>
              </a:rPr>
              <a:t>9</a:t>
            </a:r>
            <a:r>
              <a:rPr lang="fr-FR" sz="2000" dirty="0"/>
              <a:t>Alors Booz dit aux anciens et à tout le peuple : « Vous êtes témoins aujourd’hui que j’acquiers de la main de </a:t>
            </a:r>
            <a:r>
              <a:rPr lang="fr-FR" sz="2000" dirty="0" err="1"/>
              <a:t>Noémi</a:t>
            </a:r>
            <a:r>
              <a:rPr lang="fr-FR" sz="2000" dirty="0"/>
              <a:t> tout ce qui était à </a:t>
            </a:r>
            <a:r>
              <a:rPr lang="fr-FR" sz="2000" dirty="0" err="1"/>
              <a:t>Elimélek</a:t>
            </a:r>
            <a:r>
              <a:rPr lang="fr-FR" sz="2000" dirty="0"/>
              <a:t> et tout ce qui était à </a:t>
            </a:r>
            <a:r>
              <a:rPr lang="fr-FR" sz="2000" dirty="0" err="1"/>
              <a:t>Kilyôn</a:t>
            </a:r>
            <a:r>
              <a:rPr lang="fr-FR" sz="2000" dirty="0"/>
              <a:t> et </a:t>
            </a:r>
            <a:r>
              <a:rPr lang="fr-FR" sz="2000" dirty="0" err="1"/>
              <a:t>Mahlôn</a:t>
            </a:r>
            <a:r>
              <a:rPr lang="fr-FR" sz="2000" dirty="0"/>
              <a:t>, </a:t>
            </a:r>
            <a:r>
              <a:rPr lang="fr-FR" sz="2000" b="1" dirty="0">
                <a:hlinkClick r:id="rId4"/>
              </a:rPr>
              <a:t>10</a:t>
            </a:r>
            <a:r>
              <a:rPr lang="fr-FR" sz="2000" dirty="0"/>
              <a:t>et que j’acquiers aussi pour moi comme femme Ruth la Moabite, la femme de </a:t>
            </a:r>
            <a:r>
              <a:rPr lang="fr-FR" sz="2000" dirty="0" err="1"/>
              <a:t>Mahlôn</a:t>
            </a:r>
            <a:r>
              <a:rPr lang="fr-FR" sz="2000" dirty="0"/>
              <a:t>, afin de relever le nom du défunt sur son patrimoine, pour que le nom du défunt ne soit effacé chez ses frères ni au tribunal de localité. Vous en êtes témoins aujourd’hui. » </a:t>
            </a:r>
          </a:p>
          <a:p>
            <a:pPr marL="0" indent="0">
              <a:buNone/>
            </a:pPr>
            <a:r>
              <a:rPr lang="fr-FR" sz="2000" b="1" dirty="0">
                <a:hlinkClick r:id="rId5"/>
              </a:rPr>
              <a:t>11</a:t>
            </a:r>
            <a:r>
              <a:rPr lang="fr-FR" sz="2000" dirty="0"/>
              <a:t>Alors tout le peuple qui était au tribunal et les anciens dirent : « Témoins ! Que le SEIGNEUR rende la femme qui entre dans ta maison comme Rachel et comme Léa qui ont bâti, elles deux, la maison d’Israël. Fais fortune en Ephrata et proclame un nom en Bethléem : </a:t>
            </a:r>
            <a:r>
              <a:rPr lang="fr-FR" sz="2000" b="1" dirty="0">
                <a:hlinkClick r:id="rId6"/>
              </a:rPr>
              <a:t>12</a:t>
            </a:r>
            <a:r>
              <a:rPr lang="fr-FR" sz="2000" dirty="0"/>
              <a:t>qu’ainsi, par la descendance que le SEIGNEUR te donnera de cette jeune femme, ta maison soit comme la maison de </a:t>
            </a:r>
            <a:r>
              <a:rPr lang="fr-FR" sz="2000" dirty="0" err="1"/>
              <a:t>Pèrèç</a:t>
            </a:r>
            <a:r>
              <a:rPr lang="fr-FR" sz="2000" dirty="0"/>
              <a:t> que Tamar enfanta à Juda ! »</a:t>
            </a:r>
          </a:p>
          <a:p>
            <a:pPr marL="0" indent="0">
              <a:buNone/>
            </a:pPr>
            <a:r>
              <a:rPr lang="fr-FR" sz="2000" b="1" dirty="0">
                <a:hlinkClick r:id="rId7"/>
              </a:rPr>
              <a:t>13</a:t>
            </a:r>
            <a:r>
              <a:rPr lang="fr-FR" sz="2000" dirty="0"/>
              <a:t>Alors Booz prit Ruth et elle devint sa femme. Il vint vers elle ; le SEIGNEUR lui accorda une grossesse, et elle enfanta un fils. </a:t>
            </a:r>
          </a:p>
          <a:p>
            <a:pPr marL="0" indent="0">
              <a:buNone/>
            </a:pPr>
            <a:r>
              <a:rPr lang="fr-FR" sz="2000" b="1" dirty="0">
                <a:hlinkClick r:id="rId8"/>
              </a:rPr>
              <a:t>14</a:t>
            </a:r>
            <a:r>
              <a:rPr lang="fr-FR" sz="2000" dirty="0"/>
              <a:t>Aussi les femmes dirent-elles à </a:t>
            </a:r>
            <a:r>
              <a:rPr lang="fr-FR" sz="2000" dirty="0" err="1"/>
              <a:t>Noémi</a:t>
            </a:r>
            <a:r>
              <a:rPr lang="fr-FR" sz="2000" dirty="0"/>
              <a:t> : « Béni soit le SEIGNEUR</a:t>
            </a:r>
            <a:br>
              <a:rPr lang="fr-FR" sz="2000" dirty="0"/>
            </a:br>
            <a:r>
              <a:rPr lang="fr-FR" sz="2000" dirty="0"/>
              <a:t>qui ne te laisse plus manquer aujourd’hui d’un </a:t>
            </a:r>
            <a:r>
              <a:rPr lang="fr-FR" sz="2000" dirty="0" err="1"/>
              <a:t>racheteur</a:t>
            </a:r>
            <a:br>
              <a:rPr lang="fr-FR" sz="2000" dirty="0"/>
            </a:br>
            <a:r>
              <a:rPr lang="fr-FR" sz="2000" dirty="0"/>
              <a:t>dont le nom soit proclamé en Israël !</a:t>
            </a:r>
            <a:r>
              <a:rPr lang="fr-FR" sz="2000" b="1" dirty="0">
                <a:hlinkClick r:id="rId9"/>
              </a:rPr>
              <a:t>15</a:t>
            </a:r>
            <a:r>
              <a:rPr lang="fr-FR" sz="2000" dirty="0"/>
              <a:t>Il ranimera ta vie et il assurera tes vieux jours,</a:t>
            </a:r>
            <a:br>
              <a:rPr lang="fr-FR" sz="2000" dirty="0"/>
            </a:br>
            <a:r>
              <a:rPr lang="fr-FR" sz="2000" dirty="0"/>
              <a:t>puisque ta belle-fille qui t’aime l’a enfanté : elle vaut mieux pour toi que sept fils. »</a:t>
            </a:r>
            <a:br>
              <a:rPr lang="fr-FR" sz="2000" dirty="0"/>
            </a:br>
            <a:endParaRPr lang="fr-FR" sz="2000" dirty="0"/>
          </a:p>
        </p:txBody>
      </p:sp>
    </p:spTree>
    <p:extLst>
      <p:ext uri="{BB962C8B-B14F-4D97-AF65-F5344CB8AC3E}">
        <p14:creationId xmlns:p14="http://schemas.microsoft.com/office/powerpoint/2010/main" val="185066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85AE2CF-BC70-4A13-D16D-8EC41ED0EA29}"/>
              </a:ext>
            </a:extLst>
          </p:cNvPr>
          <p:cNvPicPr>
            <a:picLocks noGrp="1" noChangeAspect="1"/>
          </p:cNvPicPr>
          <p:nvPr>
            <p:ph idx="1"/>
          </p:nvPr>
        </p:nvPicPr>
        <p:blipFill>
          <a:blip r:embed="rId2"/>
          <a:srcRect l="5627" t="13257" r="7948" b="10443"/>
          <a:stretch/>
        </p:blipFill>
        <p:spPr>
          <a:xfrm rot="10800000">
            <a:off x="3186112" y="0"/>
            <a:ext cx="5472110" cy="6918760"/>
          </a:xfrm>
        </p:spPr>
      </p:pic>
      <p:sp>
        <p:nvSpPr>
          <p:cNvPr id="6" name="ZoneTexte 5">
            <a:extLst>
              <a:ext uri="{FF2B5EF4-FFF2-40B4-BE49-F238E27FC236}">
                <a16:creationId xmlns:a16="http://schemas.microsoft.com/office/drawing/2014/main" id="{B9EFF2B1-CF4B-1BD0-521E-4CDACD0B4487}"/>
              </a:ext>
            </a:extLst>
          </p:cNvPr>
          <p:cNvSpPr txBox="1"/>
          <p:nvPr/>
        </p:nvSpPr>
        <p:spPr>
          <a:xfrm>
            <a:off x="914400" y="971549"/>
            <a:ext cx="1843088" cy="1015663"/>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Les manques comblés dans le récit de Ruth</a:t>
            </a:r>
          </a:p>
        </p:txBody>
      </p:sp>
    </p:spTree>
    <p:extLst>
      <p:ext uri="{BB962C8B-B14F-4D97-AF65-F5344CB8AC3E}">
        <p14:creationId xmlns:p14="http://schemas.microsoft.com/office/powerpoint/2010/main" val="353441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4801" y="274639"/>
            <a:ext cx="7365999" cy="1063095"/>
          </a:xfrm>
        </p:spPr>
        <p:txBody>
          <a:bodyPr>
            <a:normAutofit fontScale="90000"/>
          </a:bodyPr>
          <a:lstStyle/>
          <a:p>
            <a:r>
              <a:rPr lang="fr-FR"/>
              <a:t>Que se passe-t-il entre le début et la fin du livre ?</a:t>
            </a:r>
          </a:p>
        </p:txBody>
      </p:sp>
      <p:sp>
        <p:nvSpPr>
          <p:cNvPr id="3" name="Espace réservé du contenu 2"/>
          <p:cNvSpPr>
            <a:spLocks noGrp="1"/>
          </p:cNvSpPr>
          <p:nvPr>
            <p:ph idx="1"/>
          </p:nvPr>
        </p:nvSpPr>
        <p:spPr>
          <a:xfrm>
            <a:off x="1981200" y="1600201"/>
            <a:ext cx="8415867" cy="4986867"/>
          </a:xfrm>
        </p:spPr>
        <p:txBody>
          <a:bodyPr>
            <a:normAutofit/>
          </a:bodyPr>
          <a:lstStyle/>
          <a:p>
            <a:r>
              <a:rPr lang="fr-FR" dirty="0"/>
              <a:t>On passe du manque au plein, </a:t>
            </a:r>
          </a:p>
          <a:p>
            <a:r>
              <a:rPr lang="fr-FR" dirty="0"/>
              <a:t>de l’absence d’espoir, de pain, de terre et de descendance </a:t>
            </a:r>
          </a:p>
          <a:p>
            <a:r>
              <a:rPr lang="fr-FR" dirty="0"/>
              <a:t>à une plénitude qui inclut le passage des frontières et le mélange des générations. </a:t>
            </a:r>
          </a:p>
          <a:p>
            <a:r>
              <a:rPr lang="fr-FR" dirty="0"/>
              <a:t>Il s’agit d’un récit sans héros unique, où chacun des personnages assume tour à tour un rôle protagoniste, s’expose puis s’efface, laissant à un autre le soin de continuer l’action.</a:t>
            </a:r>
          </a:p>
          <a:p>
            <a:endParaRPr lang="fr-FR" dirty="0"/>
          </a:p>
        </p:txBody>
      </p:sp>
    </p:spTree>
    <p:extLst>
      <p:ext uri="{BB962C8B-B14F-4D97-AF65-F5344CB8AC3E}">
        <p14:creationId xmlns:p14="http://schemas.microsoft.com/office/powerpoint/2010/main" val="1316942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EA283A3-5E51-674B-DB84-0197A6BC3046}"/>
              </a:ext>
            </a:extLst>
          </p:cNvPr>
          <p:cNvSpPr>
            <a:spLocks noGrp="1"/>
          </p:cNvSpPr>
          <p:nvPr>
            <p:ph type="ctrTitle"/>
          </p:nvPr>
        </p:nvSpPr>
        <p:spPr/>
        <p:txBody>
          <a:bodyPr/>
          <a:lstStyle/>
          <a:p>
            <a:r>
              <a:rPr lang="fr-FR" dirty="0"/>
              <a:t>Ruth la moabite</a:t>
            </a:r>
          </a:p>
        </p:txBody>
      </p:sp>
      <p:sp>
        <p:nvSpPr>
          <p:cNvPr id="5" name="Sous-titre 4">
            <a:extLst>
              <a:ext uri="{FF2B5EF4-FFF2-40B4-BE49-F238E27FC236}">
                <a16:creationId xmlns:a16="http://schemas.microsoft.com/office/drawing/2014/main" id="{66EB378C-E94D-C82D-46A2-0C32D8F1625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63893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57A2-230B-E351-CEB9-6C1938F958D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9700B8-2F3C-085F-F249-EE34E41C37C9}"/>
              </a:ext>
            </a:extLst>
          </p:cNvPr>
          <p:cNvSpPr>
            <a:spLocks noGrp="1"/>
          </p:cNvSpPr>
          <p:nvPr>
            <p:ph type="title"/>
          </p:nvPr>
        </p:nvSpPr>
        <p:spPr>
          <a:xfrm>
            <a:off x="1981200" y="274638"/>
            <a:ext cx="8229600" cy="677862"/>
          </a:xfrm>
        </p:spPr>
        <p:txBody>
          <a:bodyPr>
            <a:normAutofit fontScale="90000"/>
          </a:bodyPr>
          <a:lstStyle/>
          <a:p>
            <a:r>
              <a:rPr lang="fr-FR" dirty="0"/>
              <a:t>Où se trouve Moab ?</a:t>
            </a:r>
          </a:p>
        </p:txBody>
      </p:sp>
      <p:pic>
        <p:nvPicPr>
          <p:cNvPr id="4" name="Espace réservé du contenu 3">
            <a:extLst>
              <a:ext uri="{FF2B5EF4-FFF2-40B4-BE49-F238E27FC236}">
                <a16:creationId xmlns:a16="http://schemas.microsoft.com/office/drawing/2014/main" id="{F3B118F6-FB51-BF1F-94D6-9DE6454625F0}"/>
              </a:ext>
            </a:extLst>
          </p:cNvPr>
          <p:cNvPicPr>
            <a:picLocks noGrp="1" noChangeAspect="1"/>
          </p:cNvPicPr>
          <p:nvPr>
            <p:ph idx="1"/>
          </p:nvPr>
        </p:nvPicPr>
        <p:blipFill rotWithShape="1">
          <a:blip r:embed="rId2"/>
          <a:srcRect l="-17" r="-619"/>
          <a:stretch/>
        </p:blipFill>
        <p:spPr>
          <a:xfrm>
            <a:off x="4000501" y="952501"/>
            <a:ext cx="3534833" cy="4525963"/>
          </a:xfrm>
        </p:spPr>
      </p:pic>
    </p:spTree>
    <p:extLst>
      <p:ext uri="{BB962C8B-B14F-4D97-AF65-F5344CB8AC3E}">
        <p14:creationId xmlns:p14="http://schemas.microsoft.com/office/powerpoint/2010/main" val="1517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87362"/>
          </a:xfrm>
        </p:spPr>
        <p:txBody>
          <a:bodyPr>
            <a:normAutofit fontScale="90000"/>
          </a:bodyPr>
          <a:lstStyle/>
          <a:p>
            <a:r>
              <a:rPr lang="fr-FR" dirty="0"/>
              <a:t>Un peu d’histoire</a:t>
            </a:r>
          </a:p>
        </p:txBody>
      </p:sp>
      <p:sp>
        <p:nvSpPr>
          <p:cNvPr id="3" name="Espace réservé du texte 2"/>
          <p:cNvSpPr>
            <a:spLocks noGrp="1"/>
          </p:cNvSpPr>
          <p:nvPr>
            <p:ph type="body" idx="1"/>
          </p:nvPr>
        </p:nvSpPr>
        <p:spPr/>
        <p:txBody>
          <a:bodyPr>
            <a:normAutofit/>
          </a:bodyPr>
          <a:lstStyle/>
          <a:p>
            <a:r>
              <a:rPr lang="fr-FR" dirty="0"/>
              <a:t>Juda soumis à l’empire de Babylone (Nabuchodonosor) </a:t>
            </a:r>
          </a:p>
          <a:p>
            <a:endParaRPr lang="fr-FR" dirty="0"/>
          </a:p>
        </p:txBody>
      </p:sp>
      <p:sp>
        <p:nvSpPr>
          <p:cNvPr id="4" name="Espace réservé du contenu 3"/>
          <p:cNvSpPr>
            <a:spLocks noGrp="1"/>
          </p:cNvSpPr>
          <p:nvPr>
            <p:ph sz="half" idx="2"/>
          </p:nvPr>
        </p:nvSpPr>
        <p:spPr/>
        <p:txBody>
          <a:bodyPr>
            <a:normAutofit fontScale="92500" lnSpcReduction="10000"/>
          </a:bodyPr>
          <a:lstStyle/>
          <a:p>
            <a:r>
              <a:rPr lang="fr-FR" dirty="0"/>
              <a:t>En - 597 : </a:t>
            </a:r>
            <a:r>
              <a:rPr lang="fr-FR" dirty="0" err="1"/>
              <a:t>déportation</a:t>
            </a:r>
            <a:r>
              <a:rPr lang="fr-FR" dirty="0"/>
              <a:t> de </a:t>
            </a:r>
            <a:r>
              <a:rPr lang="fr-FR" dirty="0" err="1"/>
              <a:t>Judéens</a:t>
            </a:r>
            <a:r>
              <a:rPr lang="fr-FR" dirty="0"/>
              <a:t> à Babylone (2 Rois 24)</a:t>
            </a:r>
            <a:br>
              <a:rPr lang="fr-FR" dirty="0"/>
            </a:br>
            <a:r>
              <a:rPr lang="fr-FR" dirty="0"/>
              <a:t>En - 587 : destruction du temple de </a:t>
            </a:r>
            <a:r>
              <a:rPr lang="fr-FR" dirty="0" err="1"/>
              <a:t>Jérusalem</a:t>
            </a:r>
            <a:r>
              <a:rPr lang="fr-FR" dirty="0"/>
              <a:t> et </a:t>
            </a:r>
            <a:r>
              <a:rPr lang="fr-FR" dirty="0" err="1"/>
              <a:t>deuxième</a:t>
            </a:r>
            <a:r>
              <a:rPr lang="fr-FR" dirty="0"/>
              <a:t> </a:t>
            </a:r>
            <a:r>
              <a:rPr lang="fr-FR" dirty="0" err="1"/>
              <a:t>déportation</a:t>
            </a:r>
            <a:r>
              <a:rPr lang="fr-FR" dirty="0"/>
              <a:t> (2 Rois 25) </a:t>
            </a:r>
          </a:p>
          <a:p>
            <a:r>
              <a:rPr lang="fr-FR" dirty="0"/>
              <a:t>Ces </a:t>
            </a:r>
            <a:r>
              <a:rPr lang="fr-FR" dirty="0" err="1"/>
              <a:t>déportations</a:t>
            </a:r>
            <a:r>
              <a:rPr lang="fr-FR" dirty="0"/>
              <a:t> constituent l’Exil.</a:t>
            </a:r>
            <a:br>
              <a:rPr lang="fr-FR" dirty="0"/>
            </a:br>
            <a:r>
              <a:rPr lang="fr-FR" dirty="0"/>
              <a:t>En - 560 : l’ancien roi de Juda, </a:t>
            </a:r>
            <a:r>
              <a:rPr lang="fr-FR" dirty="0" err="1"/>
              <a:t>Yoakin</a:t>
            </a:r>
            <a:r>
              <a:rPr lang="fr-FR" dirty="0"/>
              <a:t>, est </a:t>
            </a:r>
            <a:r>
              <a:rPr lang="fr-FR" dirty="0" err="1"/>
              <a:t>libére</a:t>
            </a:r>
            <a:r>
              <a:rPr lang="fr-FR" dirty="0"/>
              <a:t>́ (2 Rois 25.27-29) et reste à Babylone </a:t>
            </a:r>
          </a:p>
          <a:p>
            <a:endParaRPr lang="fr-FR" dirty="0"/>
          </a:p>
        </p:txBody>
      </p:sp>
      <p:sp>
        <p:nvSpPr>
          <p:cNvPr id="5" name="Espace réservé du texte 4"/>
          <p:cNvSpPr>
            <a:spLocks noGrp="1"/>
          </p:cNvSpPr>
          <p:nvPr>
            <p:ph type="body" sz="quarter" idx="3"/>
          </p:nvPr>
        </p:nvSpPr>
        <p:spPr/>
        <p:txBody>
          <a:bodyPr>
            <a:normAutofit/>
          </a:bodyPr>
          <a:lstStyle/>
          <a:p>
            <a:r>
              <a:rPr lang="fr-FR" dirty="0"/>
              <a:t>Juda soumis à l’empire perse (Cyrus – Darius -</a:t>
            </a:r>
            <a:r>
              <a:rPr lang="fr-FR" dirty="0" err="1"/>
              <a:t>Artaxerxés</a:t>
            </a:r>
            <a:r>
              <a:rPr lang="fr-FR" dirty="0"/>
              <a:t>) </a:t>
            </a:r>
          </a:p>
          <a:p>
            <a:endParaRPr lang="fr-FR" dirty="0"/>
          </a:p>
        </p:txBody>
      </p:sp>
      <p:sp>
        <p:nvSpPr>
          <p:cNvPr id="6" name="Espace réservé du contenu 5"/>
          <p:cNvSpPr>
            <a:spLocks noGrp="1"/>
          </p:cNvSpPr>
          <p:nvPr>
            <p:ph sz="quarter" idx="4"/>
          </p:nvPr>
        </p:nvSpPr>
        <p:spPr/>
        <p:txBody>
          <a:bodyPr>
            <a:normAutofit fontScale="92500" lnSpcReduction="10000"/>
          </a:bodyPr>
          <a:lstStyle/>
          <a:p>
            <a:r>
              <a:rPr lang="fr-FR" dirty="0"/>
              <a:t>En - 539 : prise de Babylone</a:t>
            </a:r>
            <a:br>
              <a:rPr lang="fr-FR" dirty="0"/>
            </a:br>
            <a:r>
              <a:rPr lang="fr-FR" dirty="0"/>
              <a:t>par Cyrus roi de Perse</a:t>
            </a:r>
            <a:br>
              <a:rPr lang="fr-FR" dirty="0"/>
            </a:br>
            <a:r>
              <a:rPr lang="fr-FR" dirty="0"/>
              <a:t>et </a:t>
            </a:r>
            <a:r>
              <a:rPr lang="fr-FR" dirty="0" err="1"/>
              <a:t>possibilite</a:t>
            </a:r>
            <a:r>
              <a:rPr lang="fr-FR" dirty="0"/>
              <a:t>́ du retour des </a:t>
            </a:r>
            <a:r>
              <a:rPr lang="fr-FR" dirty="0" err="1"/>
              <a:t>exilés</a:t>
            </a:r>
            <a:r>
              <a:rPr lang="fr-FR" dirty="0"/>
              <a:t>.</a:t>
            </a:r>
            <a:br>
              <a:rPr lang="fr-FR" dirty="0"/>
            </a:br>
            <a:r>
              <a:rPr lang="fr-FR" dirty="0"/>
              <a:t>Entre - 520 et - 400 :</a:t>
            </a:r>
            <a:br>
              <a:rPr lang="fr-FR" dirty="0"/>
            </a:br>
            <a:r>
              <a:rPr lang="fr-FR" dirty="0"/>
              <a:t>reconstruction et </a:t>
            </a:r>
            <a:r>
              <a:rPr lang="fr-FR" dirty="0" err="1"/>
              <a:t>consécration</a:t>
            </a:r>
            <a:r>
              <a:rPr lang="fr-FR" dirty="0"/>
              <a:t> du temple,</a:t>
            </a:r>
            <a:br>
              <a:rPr lang="fr-FR" dirty="0"/>
            </a:br>
            <a:r>
              <a:rPr lang="fr-FR" dirty="0"/>
              <a:t>divers </a:t>
            </a:r>
            <a:r>
              <a:rPr lang="fr-FR" dirty="0" err="1"/>
              <a:t>séjours</a:t>
            </a:r>
            <a:r>
              <a:rPr lang="fr-FR" dirty="0"/>
              <a:t> à </a:t>
            </a:r>
            <a:r>
              <a:rPr lang="fr-FR" dirty="0" err="1"/>
              <a:t>Jérusalem</a:t>
            </a:r>
            <a:r>
              <a:rPr lang="fr-FR" dirty="0"/>
              <a:t> de </a:t>
            </a:r>
            <a:r>
              <a:rPr lang="fr-FR" dirty="0" err="1"/>
              <a:t>Néhémie</a:t>
            </a:r>
            <a:r>
              <a:rPr lang="fr-FR" dirty="0"/>
              <a:t> et Esdras. </a:t>
            </a:r>
          </a:p>
          <a:p>
            <a:endParaRPr lang="fr-FR" dirty="0"/>
          </a:p>
        </p:txBody>
      </p:sp>
    </p:spTree>
    <p:extLst>
      <p:ext uri="{BB962C8B-B14F-4D97-AF65-F5344CB8AC3E}">
        <p14:creationId xmlns:p14="http://schemas.microsoft.com/office/powerpoint/2010/main" val="184790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87362"/>
          </a:xfrm>
        </p:spPr>
        <p:txBody>
          <a:bodyPr>
            <a:noAutofit/>
          </a:bodyPr>
          <a:lstStyle/>
          <a:p>
            <a:r>
              <a:rPr lang="fr-FR" sz="2800" b="1" dirty="0"/>
              <a:t>Néhémie 13,23-26</a:t>
            </a:r>
          </a:p>
        </p:txBody>
      </p:sp>
      <p:sp>
        <p:nvSpPr>
          <p:cNvPr id="3" name="Espace réservé du contenu 2"/>
          <p:cNvSpPr>
            <a:spLocks noGrp="1"/>
          </p:cNvSpPr>
          <p:nvPr>
            <p:ph idx="1"/>
          </p:nvPr>
        </p:nvSpPr>
        <p:spPr>
          <a:xfrm>
            <a:off x="1524000" y="762000"/>
            <a:ext cx="9144000" cy="6096000"/>
          </a:xfrm>
        </p:spPr>
        <p:txBody>
          <a:bodyPr>
            <a:normAutofit lnSpcReduction="10000"/>
          </a:bodyPr>
          <a:lstStyle/>
          <a:p>
            <a:r>
              <a:rPr lang="fr-FR" dirty="0"/>
              <a:t>23 À cette époque-là encore, je vois que des Juifs sont mariés avec des femmes d’</a:t>
            </a:r>
            <a:r>
              <a:rPr lang="fr-FR" dirty="0" err="1"/>
              <a:t>Asdod</a:t>
            </a:r>
            <a:r>
              <a:rPr lang="fr-FR" dirty="0"/>
              <a:t>, d’Ammon ou de Moab. 24 La moitié de leurs enfants parlent la langue d’</a:t>
            </a:r>
            <a:r>
              <a:rPr lang="fr-FR" dirty="0" err="1"/>
              <a:t>Asdod</a:t>
            </a:r>
            <a:r>
              <a:rPr lang="fr-FR" dirty="0"/>
              <a:t>. D’autres parlent une autre langue étrangère, mais personne ne connaît la langue des Juifs.</a:t>
            </a:r>
          </a:p>
          <a:p>
            <a:r>
              <a:rPr lang="fr-FR" dirty="0"/>
              <a:t>25 Je leur fais des reproches et je leur lance des malédictions. J’en frappe quelques-uns et je leur arrache les cheveux. Ensuite, je leur fais jurer au nom de Dieu de ne plus donner leurs filles en mariage à des étrangers. Ils doivent jurer aussi de ne plus prendre des étrangères comme femmes pour leurs fils ou pour eux-mêmes. 26 Je leur dis : « C’est ce qui a conduit Salomon, roi d’Israël, à pécher, n’est-ce pas ? Parmi tous les autres peuples, aucun roi n’a été comme lui. Son Dieu l’aimait et il l’a choisi comme roi sur tout Israël. Pourtant, des femmes étrangères l’ont entraîné à pécher.</a:t>
            </a:r>
          </a:p>
          <a:p>
            <a:endParaRPr lang="fr-FR" dirty="0"/>
          </a:p>
        </p:txBody>
      </p:sp>
    </p:spTree>
    <p:extLst>
      <p:ext uri="{BB962C8B-B14F-4D97-AF65-F5344CB8AC3E}">
        <p14:creationId xmlns:p14="http://schemas.microsoft.com/office/powerpoint/2010/main" val="90281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relations d’Israël avec Moab</a:t>
            </a:r>
          </a:p>
        </p:txBody>
      </p:sp>
      <p:sp>
        <p:nvSpPr>
          <p:cNvPr id="3" name="Espace réservé du contenu 2"/>
          <p:cNvSpPr>
            <a:spLocks noGrp="1"/>
          </p:cNvSpPr>
          <p:nvPr>
            <p:ph idx="1"/>
          </p:nvPr>
        </p:nvSpPr>
        <p:spPr>
          <a:xfrm>
            <a:off x="1659468" y="1600200"/>
            <a:ext cx="9008533" cy="5257800"/>
          </a:xfrm>
        </p:spPr>
        <p:txBody>
          <a:bodyPr>
            <a:normAutofit fontScale="85000" lnSpcReduction="20000"/>
          </a:bodyPr>
          <a:lstStyle/>
          <a:p>
            <a:r>
              <a:rPr lang="fr-FR" dirty="0"/>
              <a:t>En 1 Samuel 22.1-5, David qui est menacé par l’armée de Saül confie ses parents au roi de Moab.</a:t>
            </a:r>
          </a:p>
          <a:p>
            <a:r>
              <a:rPr lang="fr-FR" dirty="0"/>
              <a:t>Jérémie 40.11 nous apprend qu’au moment du siège de Jérusalem par les Babyloniens, des Judéens se trouvaient dans le pays de Moab.</a:t>
            </a:r>
          </a:p>
          <a:p>
            <a:r>
              <a:rPr lang="fr-FR" dirty="0"/>
              <a:t>Mais dans beaucoup d’autres textes, Moab est présenté comme un ennemi :</a:t>
            </a:r>
          </a:p>
          <a:p>
            <a:pPr lvl="0"/>
            <a:r>
              <a:rPr lang="fr-FR" dirty="0"/>
              <a:t>		-  un ennemi dont on se moque : Juges 3.12-30 </a:t>
            </a:r>
          </a:p>
          <a:p>
            <a:pPr lvl="0"/>
            <a:r>
              <a:rPr lang="fr-FR" dirty="0"/>
              <a:t>		-  un ennemi contre lequel on se bat : 2 Rois 3 </a:t>
            </a:r>
          </a:p>
          <a:p>
            <a:pPr lvl="0"/>
            <a:r>
              <a:rPr lang="fr-FR" dirty="0"/>
              <a:t>		-  un ennemi dont on annonce la destruction  comme celle d’autres ennemis : Jérémie 48 </a:t>
            </a:r>
          </a:p>
          <a:p>
            <a:pPr lvl="0"/>
            <a:r>
              <a:rPr lang="fr-FR" dirty="0"/>
              <a:t>-  un ennemi que l’on massacre sans pitié :  2 Samuel 8.1 </a:t>
            </a:r>
          </a:p>
          <a:p>
            <a:pPr lvl="0"/>
            <a:r>
              <a:rPr lang="fr-FR" dirty="0"/>
              <a:t>		-  un ennemi que l’on exclut de la communauté  religieuse : Deutéronome 23.4 </a:t>
            </a:r>
          </a:p>
          <a:p>
            <a:r>
              <a:rPr lang="fr-FR" sz="2800" dirty="0">
                <a:effectLst/>
                <a:latin typeface="Times New Roman" panose="02020603050405020304" pitchFamily="18" charset="0"/>
                <a:ea typeface="Calibri" panose="020F0502020204030204" pitchFamily="34" charset="0"/>
              </a:rPr>
              <a:t>en Nb 25,1-3, les filles de Moab séduisent les Israélites et leur font adorer leur(s) dieu(x). </a:t>
            </a:r>
            <a:endParaRPr lang="fr-FR" sz="2800" dirty="0"/>
          </a:p>
          <a:p>
            <a:pPr lvl="0"/>
            <a:endParaRPr lang="fr-FR" dirty="0"/>
          </a:p>
          <a:p>
            <a:endParaRPr lang="fr-FR" dirty="0"/>
          </a:p>
        </p:txBody>
      </p:sp>
    </p:spTree>
    <p:extLst>
      <p:ext uri="{BB962C8B-B14F-4D97-AF65-F5344CB8AC3E}">
        <p14:creationId xmlns:p14="http://schemas.microsoft.com/office/powerpoint/2010/main" val="15634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260649"/>
            <a:ext cx="8712968" cy="6740307"/>
          </a:xfrm>
          <a:prstGeom prst="rect">
            <a:avLst/>
          </a:prstGeom>
        </p:spPr>
        <p:txBody>
          <a:bodyPr wrap="square">
            <a:spAutoFit/>
          </a:bodyPr>
          <a:lstStyle/>
          <a:p>
            <a:pPr algn="just">
              <a:lnSpc>
                <a:spcPct val="150000"/>
              </a:lnSpc>
            </a:pPr>
            <a:r>
              <a:rPr lang="fr-FR" sz="3200" dirty="0" err="1">
                <a:latin typeface="Times New Roman"/>
                <a:ea typeface="Calibri"/>
              </a:rPr>
              <a:t>Dt</a:t>
            </a:r>
            <a:r>
              <a:rPr lang="fr-FR" sz="3200" dirty="0">
                <a:latin typeface="Times New Roman"/>
                <a:ea typeface="Calibri"/>
              </a:rPr>
              <a:t> 23, 4-7: « Jamais l’Ammonite et le Moabite n’entreront dans l’assemblée du Seigneur ; même la dixième génération des leurs n’entrera pas dans l’assemblée du Seigneur, du fait qu’ils ne sont pas venus au-devant de vous avec du pain et de l’eau sur votre route à la sortie d’Egypte, et que Moab a soudoyé contre toi, pour te maudire, </a:t>
            </a:r>
            <a:r>
              <a:rPr lang="fr-FR" sz="3200" dirty="0" err="1">
                <a:latin typeface="Times New Roman"/>
                <a:ea typeface="Calibri"/>
              </a:rPr>
              <a:t>Balaam</a:t>
            </a:r>
            <a:r>
              <a:rPr lang="fr-FR" sz="3200" dirty="0">
                <a:latin typeface="Times New Roman"/>
                <a:ea typeface="Calibri"/>
              </a:rPr>
              <a:t> (...) Jamais tu ne rechercheras leur prospérité ni leur bonheur, tant que tu seras en vie ». </a:t>
            </a:r>
            <a:endParaRPr lang="fr-FR" sz="3200" dirty="0"/>
          </a:p>
        </p:txBody>
      </p:sp>
    </p:spTree>
    <p:extLst>
      <p:ext uri="{BB962C8B-B14F-4D97-AF65-F5344CB8AC3E}">
        <p14:creationId xmlns:p14="http://schemas.microsoft.com/office/powerpoint/2010/main" val="39366737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59340-7F0C-D9D9-AEBA-E47A819C35E7}"/>
              </a:ext>
            </a:extLst>
          </p:cNvPr>
          <p:cNvSpPr>
            <a:spLocks noGrp="1"/>
          </p:cNvSpPr>
          <p:nvPr>
            <p:ph type="title"/>
          </p:nvPr>
        </p:nvSpPr>
        <p:spPr>
          <a:xfrm>
            <a:off x="118753" y="365126"/>
            <a:ext cx="11792197" cy="608652"/>
          </a:xfrm>
        </p:spPr>
        <p:txBody>
          <a:bodyPr>
            <a:normAutofit fontScale="90000"/>
          </a:bodyPr>
          <a:lstStyle/>
          <a:p>
            <a:r>
              <a:rPr lang="fr-FR" sz="3200" b="1" dirty="0">
                <a:effectLst/>
                <a:latin typeface="Cambria" panose="02040503050406030204" pitchFamily="18" charset="0"/>
                <a:ea typeface="MS Mincho" panose="02020609040205080304" pitchFamily="49" charset="-128"/>
                <a:cs typeface="Arial" panose="020B0604020202020204" pitchFamily="34" charset="0"/>
              </a:rPr>
              <a:t>Ce récit d’émigration est également un texte nomade dans le canon</a:t>
            </a:r>
            <a:endParaRPr lang="fr-FR" sz="3200" b="1" dirty="0"/>
          </a:p>
        </p:txBody>
      </p:sp>
      <p:sp>
        <p:nvSpPr>
          <p:cNvPr id="3" name="Espace réservé du contenu 2">
            <a:extLst>
              <a:ext uri="{FF2B5EF4-FFF2-40B4-BE49-F238E27FC236}">
                <a16:creationId xmlns:a16="http://schemas.microsoft.com/office/drawing/2014/main" id="{BFFE0303-0A9B-0C35-E4C6-088849AD42C0}"/>
              </a:ext>
            </a:extLst>
          </p:cNvPr>
          <p:cNvSpPr>
            <a:spLocks noGrp="1"/>
          </p:cNvSpPr>
          <p:nvPr>
            <p:ph idx="1"/>
          </p:nvPr>
        </p:nvSpPr>
        <p:spPr>
          <a:xfrm>
            <a:off x="237506" y="1068780"/>
            <a:ext cx="11792196" cy="5605152"/>
          </a:xfrm>
        </p:spPr>
        <p:txBody>
          <a:bodyPr>
            <a:noAutofit/>
          </a:bodyPr>
          <a:lstStyle/>
          <a:p>
            <a:pPr algn="just"/>
            <a:r>
              <a:rPr lang="fr-FR" sz="2000" dirty="0">
                <a:effectLst/>
                <a:latin typeface="Cambria" panose="02040503050406030204" pitchFamily="18" charset="0"/>
                <a:ea typeface="MS Mincho" panose="02020609040205080304" pitchFamily="49" charset="-128"/>
                <a:cs typeface="Arial" panose="020B0604020202020204" pitchFamily="34" charset="0"/>
              </a:rPr>
              <a:t>chacune des places où l’on peut le trouver lui redonne un sens nouveau, détermine d’autres enjeux. Il voyage à l’intérieur du texte hébreu de l’ancien testament et la Septante (traduction en grec de l’Ancien testament le situe encore ailleurs.</a:t>
            </a:r>
          </a:p>
          <a:p>
            <a:r>
              <a:rPr lang="fr-FR" sz="2000" dirty="0">
                <a:effectLst/>
                <a:latin typeface="Cambria" panose="02040503050406030204" pitchFamily="18" charset="0"/>
                <a:ea typeface="MS Mincho" panose="02020609040205080304" pitchFamily="49" charset="-128"/>
                <a:cs typeface="Arial" panose="020B0604020202020204" pitchFamily="34" charset="0"/>
              </a:rPr>
              <a:t>Dans le </a:t>
            </a:r>
            <a:r>
              <a:rPr lang="fr-FR" sz="2000" b="1" dirty="0">
                <a:effectLst/>
                <a:latin typeface="Cambria" panose="02040503050406030204" pitchFamily="18" charset="0"/>
                <a:ea typeface="MS Mincho" panose="02020609040205080304" pitchFamily="49" charset="-128"/>
                <a:cs typeface="Arial" panose="020B0604020202020204" pitchFamily="34" charset="0"/>
              </a:rPr>
              <a:t>texte hébreu de l’ancien testament </a:t>
            </a:r>
            <a:r>
              <a:rPr lang="fr-FR" sz="2000" dirty="0">
                <a:effectLst/>
                <a:latin typeface="Cambria" panose="02040503050406030204" pitchFamily="18" charset="0"/>
                <a:ea typeface="MS Mincho" panose="02020609040205080304" pitchFamily="49" charset="-128"/>
                <a:cs typeface="Arial" panose="020B0604020202020204" pitchFamily="34" charset="0"/>
              </a:rPr>
              <a:t>il apparaît dans la troisième partie, les « Ecrits », dans la tradition sapientiale, entre les Proverbes et le Cantique des Cantiques ; cependant, le Targum de Babylone  le fait figurer en tête de cette tradition sapientiale, avant les Psaumes.</a:t>
            </a:r>
          </a:p>
          <a:p>
            <a:r>
              <a:rPr lang="es-ES_tradnl" sz="2000" dirty="0">
                <a:latin typeface="Calibri" panose="020F0502020204030204" pitchFamily="34" charset="0"/>
                <a:cs typeface="Calibri" panose="020F0502020204030204" pitchFamily="34" charset="0"/>
              </a:rPr>
              <a:t>Le </a:t>
            </a:r>
            <a:r>
              <a:rPr lang="es-ES_tradnl" sz="2000" dirty="0" err="1">
                <a:latin typeface="Calibri" panose="020F0502020204030204" pitchFamily="34" charset="0"/>
                <a:cs typeface="Calibri" panose="020F0502020204030204" pitchFamily="34" charset="0"/>
              </a:rPr>
              <a:t>livre</a:t>
            </a:r>
            <a:r>
              <a:rPr lang="es-ES_tradnl" sz="2000" dirty="0">
                <a:latin typeface="Calibri" panose="020F0502020204030204" pitchFamily="34" charset="0"/>
                <a:cs typeface="Calibri" panose="020F0502020204030204" pitchFamily="34" charset="0"/>
              </a:rPr>
              <a:t> de Ruth </a:t>
            </a:r>
            <a:r>
              <a:rPr lang="es-ES_tradnl" sz="2000" dirty="0" err="1">
                <a:latin typeface="Calibri" panose="020F0502020204030204" pitchFamily="34" charset="0"/>
                <a:cs typeface="Calibri" panose="020F0502020204030204" pitchFamily="34" charset="0"/>
              </a:rPr>
              <a:t>fait</a:t>
            </a:r>
            <a:r>
              <a:rPr lang="es-ES_tradnl" sz="2000" dirty="0">
                <a:latin typeface="Calibri" panose="020F0502020204030204" pitchFamily="34" charset="0"/>
                <a:cs typeface="Calibri" panose="020F0502020204030204" pitchFamily="34" charset="0"/>
              </a:rPr>
              <a:t> </a:t>
            </a:r>
            <a:r>
              <a:rPr lang="es-ES_tradnl" sz="2000" dirty="0" err="1">
                <a:latin typeface="Calibri" panose="020F0502020204030204" pitchFamily="34" charset="0"/>
                <a:cs typeface="Calibri" panose="020F0502020204030204" pitchFamily="34" charset="0"/>
              </a:rPr>
              <a:t>partie</a:t>
            </a:r>
            <a:r>
              <a:rPr lang="es-ES_tradnl" sz="2000" dirty="0">
                <a:latin typeface="Calibri" panose="020F0502020204030204" pitchFamily="34" charset="0"/>
                <a:cs typeface="Calibri" panose="020F0502020204030204" pitchFamily="34" charset="0"/>
              </a:rPr>
              <a:t> des </a:t>
            </a:r>
            <a:r>
              <a:rPr lang="es-ES_tradnl" sz="2000" b="1" i="1" dirty="0" err="1">
                <a:latin typeface="Calibri" panose="020F0502020204030204" pitchFamily="34" charset="0"/>
                <a:cs typeface="Calibri" panose="020F0502020204030204" pitchFamily="34" charset="0"/>
              </a:rPr>
              <a:t>megill</a:t>
            </a:r>
            <a:r>
              <a:rPr lang="fr-FR" sz="2000" b="1" i="1" dirty="0">
                <a:latin typeface="Calibri" panose="020F0502020204030204" pitchFamily="34" charset="0"/>
                <a:cs typeface="Calibri" panose="020F0502020204030204" pitchFamily="34" charset="0"/>
              </a:rPr>
              <a:t>ô</a:t>
            </a:r>
            <a:r>
              <a:rPr lang="es-ES_tradnl" sz="2000" b="1" i="1" dirty="0">
                <a:latin typeface="Calibri" panose="020F0502020204030204" pitchFamily="34" charset="0"/>
                <a:cs typeface="Calibri" panose="020F0502020204030204" pitchFamily="34" charset="0"/>
              </a:rPr>
              <a:t>t</a:t>
            </a:r>
            <a:r>
              <a:rPr lang="es-ES_tradnl" sz="2000" i="1" dirty="0">
                <a:latin typeface="Calibri" panose="020F0502020204030204" pitchFamily="34" charset="0"/>
                <a:cs typeface="Calibri" panose="020F0502020204030204" pitchFamily="34" charset="0"/>
              </a:rPr>
              <a:t> </a:t>
            </a:r>
            <a:r>
              <a:rPr lang="es-ES_tradnl" sz="2000" dirty="0">
                <a:latin typeface="Calibri" panose="020F0502020204030204" pitchFamily="34" charset="0"/>
                <a:cs typeface="Calibri" panose="020F0502020204030204" pitchFamily="34" charset="0"/>
              </a:rPr>
              <a:t>(= Les </a:t>
            </a:r>
            <a:r>
              <a:rPr lang="es-ES_tradnl" sz="2000" dirty="0" err="1">
                <a:latin typeface="Calibri" panose="020F0502020204030204" pitchFamily="34" charset="0"/>
                <a:cs typeface="Calibri" panose="020F0502020204030204" pitchFamily="34" charset="0"/>
              </a:rPr>
              <a:t>cinq</a:t>
            </a:r>
            <a:r>
              <a:rPr lang="es-ES_tradnl" sz="2000" dirty="0">
                <a:latin typeface="Calibri" panose="020F0502020204030204" pitchFamily="34" charset="0"/>
                <a:cs typeface="Calibri" panose="020F0502020204030204" pitchFamily="34" charset="0"/>
              </a:rPr>
              <a:t> “</a:t>
            </a:r>
            <a:r>
              <a:rPr lang="es-ES_tradnl" sz="2000" dirty="0" err="1">
                <a:latin typeface="Calibri" panose="020F0502020204030204" pitchFamily="34" charset="0"/>
                <a:cs typeface="Calibri" panose="020F0502020204030204" pitchFamily="34" charset="0"/>
              </a:rPr>
              <a:t>rouleaux</a:t>
            </a:r>
            <a:r>
              <a:rPr lang="es-ES_tradnl" sz="2000" dirty="0">
                <a:latin typeface="Calibri" panose="020F0502020204030204" pitchFamily="34" charset="0"/>
                <a:cs typeface="Calibri" panose="020F0502020204030204" pitchFamily="34" charset="0"/>
              </a:rPr>
              <a:t>”) Ce </a:t>
            </a:r>
            <a:r>
              <a:rPr lang="es-ES_tradnl" sz="2000" dirty="0" err="1">
                <a:latin typeface="Calibri" panose="020F0502020204030204" pitchFamily="34" charset="0"/>
                <a:cs typeface="Calibri" panose="020F0502020204030204" pitchFamily="34" charset="0"/>
              </a:rPr>
              <a:t>sont</a:t>
            </a:r>
            <a:r>
              <a:rPr lang="es-ES_tradnl" sz="2000" dirty="0">
                <a:latin typeface="Calibri" panose="020F0502020204030204" pitchFamily="34" charset="0"/>
                <a:cs typeface="Calibri" panose="020F0502020204030204" pitchFamily="34" charset="0"/>
              </a:rPr>
              <a:t> des </a:t>
            </a:r>
            <a:r>
              <a:rPr lang="es-ES_tradnl" sz="2000" dirty="0" err="1">
                <a:latin typeface="Calibri" panose="020F0502020204030204" pitchFamily="34" charset="0"/>
                <a:cs typeface="Calibri" panose="020F0502020204030204" pitchFamily="34" charset="0"/>
              </a:rPr>
              <a:t>livres</a:t>
            </a:r>
            <a:r>
              <a:rPr lang="es-ES_tradnl" sz="2000" dirty="0">
                <a:latin typeface="Calibri" panose="020F0502020204030204" pitchFamily="34" charset="0"/>
                <a:cs typeface="Calibri" panose="020F0502020204030204" pitchFamily="34" charset="0"/>
              </a:rPr>
              <a:t> </a:t>
            </a:r>
            <a:r>
              <a:rPr lang="es-ES_tradnl" sz="2000" dirty="0" err="1">
                <a:latin typeface="Calibri" panose="020F0502020204030204" pitchFamily="34" charset="0"/>
                <a:cs typeface="Calibri" panose="020F0502020204030204" pitchFamily="34" charset="0"/>
              </a:rPr>
              <a:t>qu’on</a:t>
            </a:r>
            <a:r>
              <a:rPr lang="es-ES_tradnl" sz="2000" dirty="0">
                <a:latin typeface="Calibri" panose="020F0502020204030204" pitchFamily="34" charset="0"/>
                <a:cs typeface="Calibri" panose="020F0502020204030204" pitchFamily="34" charset="0"/>
              </a:rPr>
              <a:t> </a:t>
            </a:r>
            <a:r>
              <a:rPr lang="es-ES_tradnl" sz="2000" dirty="0" err="1">
                <a:latin typeface="Calibri" panose="020F0502020204030204" pitchFamily="34" charset="0"/>
                <a:cs typeface="Calibri" panose="020F0502020204030204" pitchFamily="34" charset="0"/>
              </a:rPr>
              <a:t>lit</a:t>
            </a:r>
            <a:r>
              <a:rPr lang="es-ES_tradnl" sz="2000" dirty="0">
                <a:latin typeface="Calibri" panose="020F0502020204030204" pitchFamily="34" charset="0"/>
                <a:cs typeface="Calibri" panose="020F0502020204030204" pitchFamily="34" charset="0"/>
              </a:rPr>
              <a:t> </a:t>
            </a:r>
            <a:r>
              <a:rPr lang="es-ES_tradnl" sz="2000" dirty="0" err="1">
                <a:latin typeface="Calibri" panose="020F0502020204030204" pitchFamily="34" charset="0"/>
                <a:cs typeface="Calibri" panose="020F0502020204030204" pitchFamily="34" charset="0"/>
              </a:rPr>
              <a:t>aux</a:t>
            </a:r>
            <a:r>
              <a:rPr lang="es-ES_tradnl" sz="2000" dirty="0">
                <a:latin typeface="Calibri" panose="020F0502020204030204" pitchFamily="34" charset="0"/>
                <a:cs typeface="Calibri" panose="020F0502020204030204" pitchFamily="34" charset="0"/>
              </a:rPr>
              <a:t> grandes f</a:t>
            </a:r>
            <a:r>
              <a:rPr lang="fr-FR" sz="2000" dirty="0">
                <a:latin typeface="Calibri" panose="020F0502020204030204" pitchFamily="34" charset="0"/>
                <a:cs typeface="Calibri" panose="020F0502020204030204" pitchFamily="34" charset="0"/>
              </a:rPr>
              <a:t>êtes liturgiques dans la tradition juive :</a:t>
            </a:r>
          </a:p>
          <a:p>
            <a:pPr marL="457200" lvl="1" indent="0">
              <a:lnSpc>
                <a:spcPct val="100000"/>
              </a:lnSpc>
              <a:spcBef>
                <a:spcPts val="0"/>
              </a:spcBef>
              <a:buNone/>
            </a:pPr>
            <a:r>
              <a:rPr lang="fr-FR" sz="2000" dirty="0">
                <a:latin typeface="Calibri" panose="020F0502020204030204" pitchFamily="34" charset="0"/>
                <a:cs typeface="Calibri" panose="020F0502020204030204" pitchFamily="34" charset="0"/>
              </a:rPr>
              <a:t>Ruth à </a:t>
            </a:r>
            <a:r>
              <a:rPr lang="fr-FR" sz="2000" i="1" dirty="0" err="1">
                <a:latin typeface="Calibri" panose="020F0502020204030204" pitchFamily="34" charset="0"/>
                <a:cs typeface="Calibri" panose="020F0502020204030204" pitchFamily="34" charset="0"/>
              </a:rPr>
              <a:t>Shavouot</a:t>
            </a:r>
            <a:r>
              <a:rPr lang="fr-FR" sz="2000" dirty="0">
                <a:latin typeface="Calibri" panose="020F0502020204030204" pitchFamily="34" charset="0"/>
                <a:cs typeface="Calibri" panose="020F0502020204030204" pitchFamily="34" charset="0"/>
              </a:rPr>
              <a:t>, </a:t>
            </a:r>
            <a:r>
              <a:rPr lang="fr-FR" sz="2000" dirty="0">
                <a:effectLst/>
                <a:latin typeface="Calibri" panose="020F0502020204030204" pitchFamily="34" charset="0"/>
                <a:ea typeface="MS Mincho" panose="02020609040205080304" pitchFamily="49" charset="-128"/>
                <a:cs typeface="Calibri" panose="020F0502020204030204" pitchFamily="34" charset="0"/>
              </a:rPr>
              <a:t>qui est à la fois la fête des prémices de la récolte et celle du don de la Loi, la Torah au Sinaï</a:t>
            </a:r>
            <a:r>
              <a:rPr lang="fr-FR" sz="2000" dirty="0">
                <a:effectLst/>
                <a:latin typeface="Calibri" panose="020F0502020204030204" pitchFamily="34" charset="0"/>
                <a:cs typeface="Calibri" panose="020F0502020204030204" pitchFamily="34" charset="0"/>
              </a:rPr>
              <a:t> </a:t>
            </a:r>
            <a:endParaRPr lang="fr-FR" sz="2000" dirty="0">
              <a:latin typeface="Calibri" panose="020F0502020204030204" pitchFamily="34" charset="0"/>
              <a:cs typeface="Calibri" panose="020F0502020204030204" pitchFamily="34" charset="0"/>
            </a:endParaRPr>
          </a:p>
          <a:p>
            <a:pPr marL="457200" lvl="1" indent="0">
              <a:lnSpc>
                <a:spcPct val="100000"/>
              </a:lnSpc>
              <a:spcBef>
                <a:spcPts val="0"/>
              </a:spcBef>
              <a:buNone/>
            </a:pPr>
            <a:r>
              <a:rPr lang="fr-FR" sz="2000" dirty="0">
                <a:latin typeface="Calibri" panose="020F0502020204030204" pitchFamily="34" charset="0"/>
                <a:cs typeface="Calibri" panose="020F0502020204030204" pitchFamily="34" charset="0"/>
              </a:rPr>
              <a:t>Cantique des cantiques à </a:t>
            </a:r>
            <a:r>
              <a:rPr lang="fr-FR" sz="2000" i="1" dirty="0">
                <a:latin typeface="Calibri" panose="020F0502020204030204" pitchFamily="34" charset="0"/>
                <a:cs typeface="Calibri" panose="020F0502020204030204" pitchFamily="34" charset="0"/>
              </a:rPr>
              <a:t>Pessah</a:t>
            </a:r>
          </a:p>
          <a:p>
            <a:pPr marL="457200" lvl="1" indent="0">
              <a:lnSpc>
                <a:spcPct val="100000"/>
              </a:lnSpc>
              <a:spcBef>
                <a:spcPts val="0"/>
              </a:spcBef>
              <a:buNone/>
            </a:pPr>
            <a:r>
              <a:rPr lang="fr-FR" sz="2000" dirty="0">
                <a:latin typeface="Calibri" panose="020F0502020204030204" pitchFamily="34" charset="0"/>
                <a:cs typeface="Calibri" panose="020F0502020204030204" pitchFamily="34" charset="0"/>
              </a:rPr>
              <a:t>Qohelet à </a:t>
            </a:r>
            <a:r>
              <a:rPr lang="fr-FR" sz="2000" i="1" dirty="0" err="1">
                <a:latin typeface="Calibri" panose="020F0502020204030204" pitchFamily="34" charset="0"/>
                <a:cs typeface="Calibri" panose="020F0502020204030204" pitchFamily="34" charset="0"/>
              </a:rPr>
              <a:t>Sukkot</a:t>
            </a:r>
            <a:endParaRPr lang="fr-FR" sz="2000" i="1" dirty="0">
              <a:latin typeface="Calibri" panose="020F0502020204030204" pitchFamily="34" charset="0"/>
              <a:cs typeface="Calibri" panose="020F0502020204030204" pitchFamily="34" charset="0"/>
            </a:endParaRPr>
          </a:p>
          <a:p>
            <a:pPr marL="457200" lvl="1" indent="0">
              <a:lnSpc>
                <a:spcPct val="100000"/>
              </a:lnSpc>
              <a:spcBef>
                <a:spcPts val="0"/>
              </a:spcBef>
              <a:buNone/>
            </a:pPr>
            <a:r>
              <a:rPr lang="fr-FR" sz="2000" dirty="0">
                <a:latin typeface="Calibri" panose="020F0502020204030204" pitchFamily="34" charset="0"/>
                <a:cs typeface="Calibri" panose="020F0502020204030204" pitchFamily="34" charset="0"/>
              </a:rPr>
              <a:t>Lamentations le jour de la destruction de Jérusalem</a:t>
            </a:r>
          </a:p>
          <a:p>
            <a:pPr marL="457200" lvl="1" indent="0">
              <a:lnSpc>
                <a:spcPct val="100000"/>
              </a:lnSpc>
              <a:spcBef>
                <a:spcPts val="0"/>
              </a:spcBef>
              <a:buNone/>
            </a:pPr>
            <a:r>
              <a:rPr lang="fr-FR" sz="2000" dirty="0">
                <a:latin typeface="Calibri" panose="020F0502020204030204" pitchFamily="34" charset="0"/>
                <a:cs typeface="Calibri" panose="020F0502020204030204" pitchFamily="34" charset="0"/>
              </a:rPr>
              <a:t>Esther à </a:t>
            </a:r>
            <a:r>
              <a:rPr lang="fr-FR" sz="2000" i="1" dirty="0">
                <a:latin typeface="Calibri" panose="020F0502020204030204" pitchFamily="34" charset="0"/>
                <a:cs typeface="Calibri" panose="020F0502020204030204" pitchFamily="34" charset="0"/>
              </a:rPr>
              <a:t>Hanukkah</a:t>
            </a:r>
            <a:endParaRPr lang="fr-FR" sz="2000" dirty="0">
              <a:effectLst/>
              <a:latin typeface="Cambria" panose="02040503050406030204" pitchFamily="18" charset="0"/>
              <a:ea typeface="MS Mincho" panose="02020609040205080304" pitchFamily="49" charset="-128"/>
              <a:cs typeface="Arial" panose="020B0604020202020204" pitchFamily="34" charset="0"/>
            </a:endParaRPr>
          </a:p>
          <a:p>
            <a:r>
              <a:rPr lang="fr-FR" sz="2000" b="1" dirty="0">
                <a:effectLst/>
                <a:latin typeface="Cambria" panose="02040503050406030204" pitchFamily="18" charset="0"/>
                <a:ea typeface="MS Mincho" panose="02020609040205080304" pitchFamily="49" charset="-128"/>
                <a:cs typeface="Arial" panose="020B0604020202020204" pitchFamily="34" charset="0"/>
              </a:rPr>
              <a:t>dans la Septante</a:t>
            </a:r>
            <a:r>
              <a:rPr lang="fr-FR" sz="2000" dirty="0">
                <a:effectLst/>
                <a:latin typeface="Cambria" panose="02040503050406030204" pitchFamily="18" charset="0"/>
                <a:ea typeface="MS Mincho" panose="02020609040205080304" pitchFamily="49" charset="-128"/>
                <a:cs typeface="Arial" panose="020B0604020202020204" pitchFamily="34" charset="0"/>
              </a:rPr>
              <a:t>, </a:t>
            </a:r>
            <a:r>
              <a:rPr lang="fr-FR" sz="2000" i="1" dirty="0">
                <a:effectLst/>
                <a:latin typeface="Cambria" panose="02040503050406030204" pitchFamily="18" charset="0"/>
                <a:ea typeface="MS Mincho" panose="02020609040205080304" pitchFamily="49" charset="-128"/>
                <a:cs typeface="Arial" panose="020B0604020202020204" pitchFamily="34" charset="0"/>
              </a:rPr>
              <a:t>Ruth</a:t>
            </a:r>
            <a:r>
              <a:rPr lang="fr-FR" sz="2000" dirty="0">
                <a:effectLst/>
                <a:latin typeface="Cambria" panose="02040503050406030204" pitchFamily="18" charset="0"/>
                <a:ea typeface="MS Mincho" panose="02020609040205080304" pitchFamily="49" charset="-128"/>
                <a:cs typeface="Arial" panose="020B0604020202020204" pitchFamily="34" charset="0"/>
              </a:rPr>
              <a:t> n’est ni un livre sapientiel, ni un livre liturgique, mais un livre « historique » qui suit le livre des Juges (auxquels il est fait référence au premier verset de </a:t>
            </a:r>
            <a:r>
              <a:rPr lang="fr-FR" sz="2000" i="1" dirty="0">
                <a:effectLst/>
                <a:latin typeface="Cambria" panose="02040503050406030204" pitchFamily="18" charset="0"/>
                <a:ea typeface="MS Mincho" panose="02020609040205080304" pitchFamily="49" charset="-128"/>
                <a:cs typeface="Arial" panose="020B0604020202020204" pitchFamily="34" charset="0"/>
              </a:rPr>
              <a:t>Ruth)</a:t>
            </a:r>
            <a:r>
              <a:rPr lang="fr-FR" sz="2000" dirty="0">
                <a:effectLst/>
                <a:latin typeface="Cambria" panose="02040503050406030204" pitchFamily="18" charset="0"/>
                <a:ea typeface="MS Mincho" panose="02020609040205080304" pitchFamily="49" charset="-128"/>
                <a:cs typeface="Arial" panose="020B0604020202020204" pitchFamily="34" charset="0"/>
              </a:rPr>
              <a:t> et précède celui de Samuel, proposant ainsi une mémoire légendaire sur l’origine de la famille davidique dont il sera question dans les livres de Samuel et Rois</a:t>
            </a:r>
            <a:r>
              <a:rPr lang="fr-FR" sz="2000" dirty="0">
                <a:latin typeface="Cambria" panose="02040503050406030204" pitchFamily="18" charset="0"/>
                <a:ea typeface="MS Mincho" panose="02020609040205080304" pitchFamily="49" charset="-128"/>
                <a:cs typeface="Arial" panose="020B0604020202020204" pitchFamily="34" charset="0"/>
              </a:rPr>
              <a:t>.</a:t>
            </a:r>
            <a:r>
              <a:rPr lang="fr-FR" sz="2000" dirty="0">
                <a:effectLst/>
                <a:latin typeface="Cambria" panose="02040503050406030204" pitchFamily="18" charset="0"/>
                <a:ea typeface="MS Mincho" panose="02020609040205080304" pitchFamily="49" charset="-128"/>
                <a:cs typeface="Arial" panose="020B0604020202020204" pitchFamily="34" charset="0"/>
              </a:rPr>
              <a:t> </a:t>
            </a:r>
            <a:endParaRPr lang="fr-FR" sz="2000" dirty="0"/>
          </a:p>
        </p:txBody>
      </p:sp>
    </p:spTree>
    <p:extLst>
      <p:ext uri="{BB962C8B-B14F-4D97-AF65-F5344CB8AC3E}">
        <p14:creationId xmlns:p14="http://schemas.microsoft.com/office/powerpoint/2010/main" val="207434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620689"/>
            <a:ext cx="8568952" cy="6401753"/>
          </a:xfrm>
          <a:prstGeom prst="rect">
            <a:avLst/>
          </a:prstGeom>
        </p:spPr>
        <p:txBody>
          <a:bodyPr wrap="square">
            <a:spAutoFit/>
          </a:bodyPr>
          <a:lstStyle/>
          <a:p>
            <a:pPr algn="just">
              <a:lnSpc>
                <a:spcPct val="150000"/>
              </a:lnSpc>
            </a:pPr>
            <a:r>
              <a:rPr lang="fr-FR" sz="3200" b="1" baseline="30000" dirty="0">
                <a:latin typeface="Times New Roman"/>
                <a:ea typeface="Calibri"/>
              </a:rPr>
              <a:t>La naissance de Moab</a:t>
            </a:r>
          </a:p>
          <a:p>
            <a:pPr algn="just">
              <a:lnSpc>
                <a:spcPct val="150000"/>
              </a:lnSpc>
            </a:pPr>
            <a:r>
              <a:rPr lang="fr-FR" sz="2800" baseline="30000" dirty="0" err="1">
                <a:latin typeface="Times New Roman"/>
                <a:ea typeface="Calibri"/>
              </a:rPr>
              <a:t>Gn</a:t>
            </a:r>
            <a:r>
              <a:rPr lang="fr-FR" sz="2800" baseline="30000" dirty="0">
                <a:latin typeface="Times New Roman"/>
                <a:ea typeface="Calibri"/>
              </a:rPr>
              <a:t> 19, 30-38: « […] L'aînée dit à la cadette: «Notre père est vieux et il n'y a pas d'homme dans le pays pour venir à nous selon la coutume du pays tout entier.  Allons! Faisons boire du vin à notre père et nous coucherons avec lui pour donner vie à une descendance issue de notre père.» Elles firent boire du vin à leur père cette nuit-là, et l'aînée vint coucher avec son père qui n'eut conscience ni de son coucher ni de son lever.  Or, le lendemain, l'aînée dit à la cadette: «Vois! J'ai couché la nuit dernière avec mon père. Faisons-lui boire du vin cette nuit encore, et tu iras coucher avec lui. Nous aurons donné vie à une descendance issue de lui.» Cette nuit encore, elles firent boire du vin à leur père. La cadette alla coucher avec lui; il n'eut conscience ni de son coucher ni de son lever. es deux filles de Loth devinrent enceintes de leur père. L'aînée donna naissance à un fils qu'elle appela Moab; c'est le père des Moabites d'aujourd'hui. La cadette, elle aussi, donna naissance à un fils qu'elle appela Ben-Ammi; c'est le père des fils d'Ammon d'aujourd'hui</a:t>
            </a:r>
            <a:endParaRPr lang="fr-FR" sz="2800" dirty="0"/>
          </a:p>
        </p:txBody>
      </p:sp>
    </p:spTree>
    <p:extLst>
      <p:ext uri="{BB962C8B-B14F-4D97-AF65-F5344CB8AC3E}">
        <p14:creationId xmlns:p14="http://schemas.microsoft.com/office/powerpoint/2010/main" val="2128937839"/>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2"/>
          <a:stretch>
            <a:fillRect/>
          </a:stretch>
        </p:blipFill>
        <p:spPr>
          <a:xfrm>
            <a:off x="1590725" y="1117600"/>
            <a:ext cx="8919376" cy="5435600"/>
          </a:xfrm>
          <a:prstGeom prst="rect">
            <a:avLst/>
          </a:prstGeom>
        </p:spPr>
      </p:pic>
      <p:sp>
        <p:nvSpPr>
          <p:cNvPr id="14" name="ZoneTexte 13"/>
          <p:cNvSpPr txBox="1"/>
          <p:nvPr/>
        </p:nvSpPr>
        <p:spPr>
          <a:xfrm>
            <a:off x="1993900" y="304800"/>
            <a:ext cx="7620877" cy="461665"/>
          </a:xfrm>
          <a:prstGeom prst="rect">
            <a:avLst/>
          </a:prstGeom>
          <a:noFill/>
        </p:spPr>
        <p:txBody>
          <a:bodyPr wrap="square" rtlCol="0">
            <a:spAutoFit/>
          </a:bodyPr>
          <a:lstStyle/>
          <a:p>
            <a:r>
              <a:rPr lang="es-ES_tradnl" sz="2400" b="1" dirty="0" err="1">
                <a:latin typeface="Calibri" panose="020F0502020204030204" pitchFamily="34" charset="0"/>
                <a:cs typeface="Calibri" panose="020F0502020204030204" pitchFamily="34" charset="0"/>
              </a:rPr>
              <a:t>Trois</a:t>
            </a:r>
            <a:r>
              <a:rPr lang="es-ES_tradnl" sz="2400" b="1" dirty="0">
                <a:latin typeface="Calibri" panose="020F0502020204030204" pitchFamily="34" charset="0"/>
                <a:cs typeface="Calibri" panose="020F0502020204030204" pitchFamily="34" charset="0"/>
              </a:rPr>
              <a:t> </a:t>
            </a:r>
            <a:r>
              <a:rPr lang="es-ES_tradnl" sz="2400" b="1" dirty="0" err="1">
                <a:latin typeface="Calibri" panose="020F0502020204030204" pitchFamily="34" charset="0"/>
                <a:cs typeface="Calibri" panose="020F0502020204030204" pitchFamily="34" charset="0"/>
              </a:rPr>
              <a:t>histoires</a:t>
            </a:r>
            <a:r>
              <a:rPr lang="es-ES_tradnl" sz="2400" b="1" dirty="0">
                <a:latin typeface="Calibri" panose="020F0502020204030204" pitchFamily="34" charset="0"/>
                <a:cs typeface="Calibri" panose="020F0502020204030204" pitchFamily="34" charset="0"/>
              </a:rPr>
              <a:t> </a:t>
            </a:r>
            <a:r>
              <a:rPr lang="es-ES_tradnl" sz="2400" b="1" dirty="0" err="1">
                <a:latin typeface="Calibri" panose="020F0502020204030204" pitchFamily="34" charset="0"/>
                <a:cs typeface="Calibri" panose="020F0502020204030204" pitchFamily="34" charset="0"/>
              </a:rPr>
              <a:t>comparées</a:t>
            </a:r>
            <a:r>
              <a:rPr lang="es-ES_tradnl" sz="2400" b="1" dirty="0">
                <a:latin typeface="Calibri" panose="020F0502020204030204" pitchFamily="34" charset="0"/>
                <a:cs typeface="Calibri" panose="020F0502020204030204" pitchFamily="34" charset="0"/>
              </a:rPr>
              <a:t>: </a:t>
            </a:r>
            <a:r>
              <a:rPr lang="es-ES_tradnl" sz="2400" b="1" dirty="0" err="1">
                <a:latin typeface="Calibri" panose="020F0502020204030204" pitchFamily="34" charset="0"/>
                <a:cs typeface="Calibri" panose="020F0502020204030204" pitchFamily="34" charset="0"/>
              </a:rPr>
              <a:t>filles</a:t>
            </a:r>
            <a:r>
              <a:rPr lang="es-ES_tradnl" sz="2400" b="1" dirty="0">
                <a:latin typeface="Calibri" panose="020F0502020204030204" pitchFamily="34" charset="0"/>
                <a:cs typeface="Calibri" panose="020F0502020204030204" pitchFamily="34" charset="0"/>
              </a:rPr>
              <a:t> de </a:t>
            </a:r>
            <a:r>
              <a:rPr lang="es-ES_tradnl" sz="2400" b="1" dirty="0" err="1">
                <a:latin typeface="Calibri" panose="020F0502020204030204" pitchFamily="34" charset="0"/>
                <a:cs typeface="Calibri" panose="020F0502020204030204" pitchFamily="34" charset="0"/>
              </a:rPr>
              <a:t>Loth</a:t>
            </a:r>
            <a:r>
              <a:rPr lang="es-ES_tradnl" sz="2400" b="1" dirty="0">
                <a:latin typeface="Calibri" panose="020F0502020204030204" pitchFamily="34" charset="0"/>
                <a:cs typeface="Calibri" panose="020F0502020204030204" pitchFamily="34" charset="0"/>
              </a:rPr>
              <a:t>, Tamar et Ruth</a:t>
            </a:r>
          </a:p>
        </p:txBody>
      </p:sp>
    </p:spTree>
    <p:extLst>
      <p:ext uri="{BB962C8B-B14F-4D97-AF65-F5344CB8AC3E}">
        <p14:creationId xmlns:p14="http://schemas.microsoft.com/office/powerpoint/2010/main" val="35732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13AC4E-D33A-73DB-D72F-859FB72D43F9}"/>
              </a:ext>
            </a:extLst>
          </p:cNvPr>
          <p:cNvSpPr>
            <a:spLocks noGrp="1"/>
          </p:cNvSpPr>
          <p:nvPr>
            <p:ph type="ctrTitle"/>
          </p:nvPr>
        </p:nvSpPr>
        <p:spPr/>
        <p:txBody>
          <a:bodyPr/>
          <a:lstStyle/>
          <a:p>
            <a:r>
              <a:rPr lang="fr-FR" dirty="0"/>
              <a:t>Ruth, une relecture des lois</a:t>
            </a:r>
          </a:p>
        </p:txBody>
      </p:sp>
      <p:sp>
        <p:nvSpPr>
          <p:cNvPr id="5" name="Sous-titre 4">
            <a:extLst>
              <a:ext uri="{FF2B5EF4-FFF2-40B4-BE49-F238E27FC236}">
                <a16:creationId xmlns:a16="http://schemas.microsoft.com/office/drawing/2014/main" id="{44FE4397-9C7C-C3ED-FCA1-D61C1EA7AAD4}"/>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3313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33602"/>
          </a:xfrm>
        </p:spPr>
        <p:txBody>
          <a:bodyPr>
            <a:noAutofit/>
          </a:bodyPr>
          <a:lstStyle/>
          <a:p>
            <a:r>
              <a:rPr lang="fr-FR" sz="3200" b="1" dirty="0"/>
              <a:t>Le droit des pauvres au glanage</a:t>
            </a:r>
          </a:p>
        </p:txBody>
      </p:sp>
      <p:sp>
        <p:nvSpPr>
          <p:cNvPr id="3" name="Espace réservé du contenu 2"/>
          <p:cNvSpPr>
            <a:spLocks noGrp="1"/>
          </p:cNvSpPr>
          <p:nvPr>
            <p:ph idx="1"/>
          </p:nvPr>
        </p:nvSpPr>
        <p:spPr>
          <a:xfrm>
            <a:off x="1716404" y="808240"/>
            <a:ext cx="8951596" cy="6049760"/>
          </a:xfrm>
        </p:spPr>
        <p:txBody>
          <a:bodyPr>
            <a:normAutofit fontScale="85000" lnSpcReduction="10000"/>
          </a:bodyPr>
          <a:lstStyle/>
          <a:p>
            <a:r>
              <a:rPr lang="fr-FR" b="1" dirty="0" err="1"/>
              <a:t>Deutéronome</a:t>
            </a:r>
            <a:r>
              <a:rPr lang="fr-FR" b="1" dirty="0"/>
              <a:t> 24.17-22 </a:t>
            </a:r>
            <a:endParaRPr lang="fr-FR" dirty="0"/>
          </a:p>
          <a:p>
            <a:r>
              <a:rPr lang="fr-FR" dirty="0"/>
              <a:t>17 </a:t>
            </a:r>
            <a:r>
              <a:rPr lang="fr-FR" dirty="0" err="1"/>
              <a:t>Moïse</a:t>
            </a:r>
            <a:r>
              <a:rPr lang="fr-FR" dirty="0"/>
              <a:t> dit : Vous respecterez les droits d’un </a:t>
            </a:r>
            <a:r>
              <a:rPr lang="fr-FR" dirty="0" err="1"/>
              <a:t>étranger</a:t>
            </a:r>
            <a:r>
              <a:rPr lang="fr-FR" dirty="0"/>
              <a:t> installé chez vous ou ceux d’un orphelin. Vous ne prendrez pas le </a:t>
            </a:r>
            <a:r>
              <a:rPr lang="fr-FR" dirty="0" err="1"/>
              <a:t>vêtement</a:t>
            </a:r>
            <a:r>
              <a:rPr lang="fr-FR" dirty="0"/>
              <a:t> d’une veuve pour prouver sa dette.18 Souvenez-vous : vous avez </a:t>
            </a:r>
            <a:r>
              <a:rPr lang="fr-FR" dirty="0" err="1"/>
              <a:t>éte</a:t>
            </a:r>
            <a:r>
              <a:rPr lang="fr-FR" dirty="0"/>
              <a:t>́ esclaves en </a:t>
            </a:r>
            <a:r>
              <a:rPr lang="fr-FR" dirty="0" err="1"/>
              <a:t>Égypte</a:t>
            </a:r>
            <a:r>
              <a:rPr lang="fr-FR" dirty="0"/>
              <a:t>, et le SEIGNEUR votre Dieu vous a </a:t>
            </a:r>
            <a:r>
              <a:rPr lang="fr-FR" dirty="0" err="1"/>
              <a:t>libérés</a:t>
            </a:r>
            <a:r>
              <a:rPr lang="fr-FR" dirty="0"/>
              <a:t>. C’est pourquoi je vous ordonne d’</a:t>
            </a:r>
            <a:r>
              <a:rPr lang="fr-FR" dirty="0" err="1"/>
              <a:t>obéir</a:t>
            </a:r>
            <a:r>
              <a:rPr lang="fr-FR" dirty="0"/>
              <a:t> à ces commandements.19 Quand vous ferez la </a:t>
            </a:r>
            <a:r>
              <a:rPr lang="fr-FR" dirty="0" err="1"/>
              <a:t>récolte</a:t>
            </a:r>
            <a:r>
              <a:rPr lang="fr-FR" dirty="0"/>
              <a:t>, si vous oubliez un tas d’</a:t>
            </a:r>
            <a:r>
              <a:rPr lang="fr-FR" dirty="0" err="1"/>
              <a:t>épis</a:t>
            </a:r>
            <a:r>
              <a:rPr lang="fr-FR" dirty="0"/>
              <a:t> dans votre champ, ne retournez pas le chercher. Laissez-le pour les </a:t>
            </a:r>
            <a:r>
              <a:rPr lang="fr-FR" dirty="0" err="1"/>
              <a:t>étrangers</a:t>
            </a:r>
            <a:r>
              <a:rPr lang="fr-FR" dirty="0"/>
              <a:t> </a:t>
            </a:r>
            <a:r>
              <a:rPr lang="fr-FR" dirty="0" err="1"/>
              <a:t>installés</a:t>
            </a:r>
            <a:r>
              <a:rPr lang="fr-FR" dirty="0"/>
              <a:t> chez vous, les orphelins et les veuves. Alors le SEIGNEUR votre Dieu vous </a:t>
            </a:r>
            <a:r>
              <a:rPr lang="fr-FR" dirty="0" err="1"/>
              <a:t>bénira</a:t>
            </a:r>
            <a:r>
              <a:rPr lang="fr-FR" dirty="0"/>
              <a:t> dans tout ce que vous entreprendrez. </a:t>
            </a:r>
          </a:p>
          <a:p>
            <a:r>
              <a:rPr lang="fr-FR" dirty="0"/>
              <a:t>20 De </a:t>
            </a:r>
            <a:r>
              <a:rPr lang="fr-FR" dirty="0" err="1"/>
              <a:t>même</a:t>
            </a:r>
            <a:r>
              <a:rPr lang="fr-FR" dirty="0"/>
              <a:t>, quand vous secouerez vos oliviers pour </a:t>
            </a:r>
            <a:r>
              <a:rPr lang="fr-FR" dirty="0" err="1"/>
              <a:t>récolter</a:t>
            </a:r>
            <a:r>
              <a:rPr lang="fr-FR" dirty="0"/>
              <a:t>, ne retournez pas chercher les olives </a:t>
            </a:r>
            <a:r>
              <a:rPr lang="fr-FR" dirty="0" err="1"/>
              <a:t>oubliées</a:t>
            </a:r>
            <a:r>
              <a:rPr lang="fr-FR" dirty="0"/>
              <a:t>. Laissez-les pour les </a:t>
            </a:r>
            <a:r>
              <a:rPr lang="fr-FR" dirty="0" err="1"/>
              <a:t>étrangers</a:t>
            </a:r>
            <a:r>
              <a:rPr lang="fr-FR" dirty="0"/>
              <a:t> </a:t>
            </a:r>
            <a:r>
              <a:rPr lang="fr-FR" dirty="0" err="1"/>
              <a:t>installés</a:t>
            </a:r>
            <a:r>
              <a:rPr lang="fr-FR" dirty="0"/>
              <a:t> chez vous, les orphelins et les veuves.21 Si vous </a:t>
            </a:r>
            <a:r>
              <a:rPr lang="fr-FR" dirty="0" err="1"/>
              <a:t>récoltez</a:t>
            </a:r>
            <a:r>
              <a:rPr lang="fr-FR" dirty="0"/>
              <a:t> votre raisin, ne retournez pas chercher les grappes </a:t>
            </a:r>
            <a:r>
              <a:rPr lang="fr-FR" dirty="0" err="1"/>
              <a:t>oubliées</a:t>
            </a:r>
            <a:r>
              <a:rPr lang="fr-FR" dirty="0"/>
              <a:t>. Laissez-les pour les </a:t>
            </a:r>
            <a:r>
              <a:rPr lang="fr-FR" dirty="0" err="1"/>
              <a:t>étrangers</a:t>
            </a:r>
            <a:r>
              <a:rPr lang="fr-FR" dirty="0"/>
              <a:t> </a:t>
            </a:r>
            <a:r>
              <a:rPr lang="fr-FR" dirty="0" err="1"/>
              <a:t>installés</a:t>
            </a:r>
            <a:r>
              <a:rPr lang="fr-FR" dirty="0"/>
              <a:t> chez vous, les orphelins et les veuves. </a:t>
            </a:r>
          </a:p>
          <a:p>
            <a:r>
              <a:rPr lang="fr-FR" dirty="0"/>
              <a:t>22 Souvenez-vous : vous avez </a:t>
            </a:r>
            <a:r>
              <a:rPr lang="fr-FR" dirty="0" err="1"/>
              <a:t>éte</a:t>
            </a:r>
            <a:r>
              <a:rPr lang="fr-FR" dirty="0"/>
              <a:t>́ esclaves en </a:t>
            </a:r>
            <a:r>
              <a:rPr lang="fr-FR" dirty="0" err="1"/>
              <a:t>Égypte</a:t>
            </a:r>
            <a:r>
              <a:rPr lang="fr-FR" dirty="0"/>
              <a:t>. C’est pourquoi je vous ordonne d’</a:t>
            </a:r>
            <a:r>
              <a:rPr lang="fr-FR" dirty="0" err="1"/>
              <a:t>obéir</a:t>
            </a:r>
            <a:r>
              <a:rPr lang="fr-FR" dirty="0"/>
              <a:t> à ce commandement. </a:t>
            </a:r>
          </a:p>
          <a:p>
            <a:pPr marL="0" indent="0">
              <a:buNone/>
            </a:pPr>
            <a:endParaRPr lang="fr-FR" dirty="0"/>
          </a:p>
        </p:txBody>
      </p:sp>
    </p:spTree>
    <p:extLst>
      <p:ext uri="{BB962C8B-B14F-4D97-AF65-F5344CB8AC3E}">
        <p14:creationId xmlns:p14="http://schemas.microsoft.com/office/powerpoint/2010/main" val="1845953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36562"/>
          </a:xfrm>
        </p:spPr>
        <p:txBody>
          <a:bodyPr>
            <a:noAutofit/>
          </a:bodyPr>
          <a:lstStyle/>
          <a:p>
            <a:r>
              <a:rPr lang="fr-FR" sz="3200" dirty="0"/>
              <a:t>Deutéronome 25: loi du lévirat</a:t>
            </a:r>
          </a:p>
        </p:txBody>
      </p:sp>
      <p:sp>
        <p:nvSpPr>
          <p:cNvPr id="3" name="Espace réservé du contenu 2"/>
          <p:cNvSpPr>
            <a:spLocks noGrp="1"/>
          </p:cNvSpPr>
          <p:nvPr>
            <p:ph idx="1"/>
          </p:nvPr>
        </p:nvSpPr>
        <p:spPr>
          <a:xfrm>
            <a:off x="1524000" y="711201"/>
            <a:ext cx="9144000" cy="6011333"/>
          </a:xfrm>
        </p:spPr>
        <p:txBody>
          <a:bodyPr>
            <a:normAutofit fontScale="92500" lnSpcReduction="20000"/>
          </a:bodyPr>
          <a:lstStyle/>
          <a:p>
            <a:pPr marL="0" indent="0">
              <a:buNone/>
            </a:pPr>
            <a:r>
              <a:rPr lang="fr-FR" b="1" dirty="0">
                <a:hlinkClick r:id="rId2"/>
              </a:rPr>
              <a:t>5</a:t>
            </a:r>
            <a:r>
              <a:rPr lang="fr-FR" dirty="0"/>
              <a:t>Si des frères habitent ensemble et que l’un d’eux meure sans avoir de fils, la femme du défunt n’appartiendra pas à un étranger, en dehors de la famille ; son beau-frère ira vers elle, la prendra pour femme et fera à son égard son devoir de beau-frère. </a:t>
            </a:r>
          </a:p>
          <a:p>
            <a:pPr marL="0" indent="0">
              <a:buNone/>
            </a:pPr>
            <a:r>
              <a:rPr lang="fr-FR" b="1" dirty="0">
                <a:hlinkClick r:id="rId3"/>
              </a:rPr>
              <a:t>6</a:t>
            </a:r>
            <a:r>
              <a:rPr lang="fr-FR" dirty="0"/>
              <a:t>Le premier fils qu’elle mettra au monde perpétuera le nom du frère qui est mort ; ainsi son nom ne sera pas effacé d’Israël.</a:t>
            </a:r>
          </a:p>
          <a:p>
            <a:pPr marL="0" indent="0">
              <a:buNone/>
            </a:pPr>
            <a:r>
              <a:rPr lang="fr-FR" b="1" dirty="0">
                <a:hlinkClick r:id="rId4"/>
              </a:rPr>
              <a:t>7</a:t>
            </a:r>
            <a:r>
              <a:rPr lang="fr-FR" dirty="0"/>
              <a:t>Et si l’homme n’a pas envie d’épouser sa belle-sœur, celle-ci montera à la porte vers les anciens et leur dira : « Mon beau-frère a refusé de perpétuer pour son frère un nom en Israël, il a refusé d’accomplir à mon égard son devoir de beau-frère. » </a:t>
            </a:r>
          </a:p>
          <a:p>
            <a:pPr marL="0" indent="0">
              <a:buNone/>
            </a:pPr>
            <a:r>
              <a:rPr lang="fr-FR" b="1" dirty="0">
                <a:hlinkClick r:id="rId5"/>
              </a:rPr>
              <a:t>8</a:t>
            </a:r>
            <a:r>
              <a:rPr lang="fr-FR" dirty="0"/>
              <a:t>Les anciens de la ville le convoqueront et lui parleront. Il se tiendra là et dira : « Je n’ai pas envie de l’épouser. » </a:t>
            </a:r>
          </a:p>
          <a:p>
            <a:pPr marL="0" indent="0">
              <a:buNone/>
            </a:pPr>
            <a:r>
              <a:rPr lang="fr-FR" b="1" dirty="0">
                <a:hlinkClick r:id="rId6"/>
              </a:rPr>
              <a:t>9</a:t>
            </a:r>
            <a:r>
              <a:rPr lang="fr-FR" dirty="0"/>
              <a:t>Sa belle-sœur s’avancera vers lui, en présence des anciens ; elle lui retirera la sandale du pied et elle lui crachera au visage ; puis elle prendra la parole et dira : « Voilà ce qu’on fait à l’homme qui ne reconstruit pas la maison de son frère ! » </a:t>
            </a:r>
          </a:p>
          <a:p>
            <a:pPr marL="0" indent="0">
              <a:buNone/>
            </a:pPr>
            <a:r>
              <a:rPr lang="fr-FR" b="1" dirty="0">
                <a:hlinkClick r:id="rId7"/>
              </a:rPr>
              <a:t>10</a:t>
            </a:r>
            <a:r>
              <a:rPr lang="fr-FR" dirty="0"/>
              <a:t>Et en Israël, on l’appellera « maison du déchaussé ».</a:t>
            </a:r>
          </a:p>
          <a:p>
            <a:endParaRPr lang="fr-FR" dirty="0"/>
          </a:p>
        </p:txBody>
      </p:sp>
    </p:spTree>
    <p:extLst>
      <p:ext uri="{BB962C8B-B14F-4D97-AF65-F5344CB8AC3E}">
        <p14:creationId xmlns:p14="http://schemas.microsoft.com/office/powerpoint/2010/main" val="246680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38162"/>
          </a:xfrm>
        </p:spPr>
        <p:txBody>
          <a:bodyPr>
            <a:normAutofit fontScale="90000"/>
          </a:bodyPr>
          <a:lstStyle/>
          <a:p>
            <a:r>
              <a:rPr lang="fr-FR" dirty="0"/>
              <a:t>Lévitique 25,23-25: loi du rachat</a:t>
            </a:r>
          </a:p>
        </p:txBody>
      </p:sp>
      <p:sp>
        <p:nvSpPr>
          <p:cNvPr id="3" name="Espace réservé du contenu 2"/>
          <p:cNvSpPr>
            <a:spLocks noGrp="1"/>
          </p:cNvSpPr>
          <p:nvPr>
            <p:ph idx="1"/>
          </p:nvPr>
        </p:nvSpPr>
        <p:spPr>
          <a:xfrm>
            <a:off x="1744134" y="812801"/>
            <a:ext cx="8466667" cy="5313363"/>
          </a:xfrm>
        </p:spPr>
        <p:txBody>
          <a:bodyPr/>
          <a:lstStyle/>
          <a:p>
            <a:pPr marL="0" indent="0">
              <a:buNone/>
            </a:pPr>
            <a:r>
              <a:rPr lang="fr-FR" b="1" dirty="0">
                <a:hlinkClick r:id="rId2"/>
              </a:rPr>
              <a:t>23</a:t>
            </a:r>
            <a:r>
              <a:rPr lang="fr-FR" dirty="0"/>
              <a:t>La terre du Pays ne sera pas vendue sans retour, car le pays est à moi ; vous n’êtes chez moi que des émigrés et des hôtes ; </a:t>
            </a:r>
          </a:p>
          <a:p>
            <a:pPr marL="0" indent="0">
              <a:buNone/>
            </a:pPr>
            <a:r>
              <a:rPr lang="fr-FR" b="1" dirty="0">
                <a:hlinkClick r:id="rId3"/>
              </a:rPr>
              <a:t>24</a:t>
            </a:r>
            <a:r>
              <a:rPr lang="fr-FR" dirty="0"/>
              <a:t>aussi, dans tout ce pays qui sera le vôtre, vous accorderez le droit de rachat sur les terres. </a:t>
            </a:r>
          </a:p>
          <a:p>
            <a:pPr marL="0" indent="0">
              <a:buNone/>
            </a:pPr>
            <a:r>
              <a:rPr lang="fr-FR" b="1" dirty="0">
                <a:hlinkClick r:id="rId4"/>
              </a:rPr>
              <a:t>25</a:t>
            </a:r>
            <a:r>
              <a:rPr lang="fr-FR" dirty="0"/>
              <a:t>Si ton frère a des dettes et doit vendre une part de sa propriété, celui qui a droit de rachat, c’est-à-dire son plus proche parent, viendra racheter ce que son frère a vendu. </a:t>
            </a:r>
          </a:p>
          <a:p>
            <a:endParaRPr lang="fr-FR" dirty="0"/>
          </a:p>
        </p:txBody>
      </p:sp>
    </p:spTree>
    <p:extLst>
      <p:ext uri="{BB962C8B-B14F-4D97-AF65-F5344CB8AC3E}">
        <p14:creationId xmlns:p14="http://schemas.microsoft.com/office/powerpoint/2010/main" val="1080276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12607" y="442608"/>
            <a:ext cx="8389727" cy="9181995"/>
          </a:xfrm>
          <a:prstGeom prst="rect">
            <a:avLst/>
          </a:prstGeom>
          <a:noFill/>
        </p:spPr>
        <p:txBody>
          <a:bodyPr wrap="square" rtlCol="0">
            <a:spAutoFit/>
          </a:bodyPr>
          <a:lstStyle/>
          <a:p>
            <a:r>
              <a:rPr lang="fr-FR" sz="3200" b="1" baseline="30000" dirty="0"/>
              <a:t>Exode 23.9-12</a:t>
            </a:r>
          </a:p>
          <a:p>
            <a:r>
              <a:rPr lang="fr-FR" sz="3200" baseline="30000" dirty="0"/>
              <a:t>9 Ne profitez pas des étrangers installés chez vous. Vous connaissez bien leur vie, puisque vous avez été des étrangers en Égypte.</a:t>
            </a:r>
          </a:p>
          <a:p>
            <a:r>
              <a:rPr lang="fr-FR" sz="3200" baseline="30000" dirty="0"/>
              <a:t>10 Pendant six ans, vous sèmerez des graines dans vos champs et vous récolterez leurs produits. 11 Mais la septième année, vous laisserez la terre se reposer et vous ne récolterez rien. Les pauvres parmi vous y trouveront leur nourriture, et les animaux sauvages mangeront ce qu’ils laisseront. Vous ferez la même chose pour vos vignes et vos oliviers.</a:t>
            </a:r>
          </a:p>
          <a:p>
            <a:r>
              <a:rPr lang="fr-FR" sz="3200" baseline="30000" dirty="0"/>
              <a:t>12 Pendant six jours, faites ce que vous avez à faire, mais le septième jour, ne travaillez pas. Alors vos bœufs et vos ânes pourront se reposer, les serviteurs et les étrangers installés chez vous pourront reprendre leur souffle.</a:t>
            </a:r>
          </a:p>
          <a:p>
            <a:r>
              <a:rPr lang="fr-FR" sz="2400" b="1" dirty="0" err="1"/>
              <a:t>Lévitique</a:t>
            </a:r>
            <a:r>
              <a:rPr lang="fr-FR" sz="2400" b="1" dirty="0"/>
              <a:t> 19.33-34 </a:t>
            </a:r>
            <a:endParaRPr lang="fr-FR" sz="2400" dirty="0"/>
          </a:p>
          <a:p>
            <a:r>
              <a:rPr lang="fr-FR" sz="2400" dirty="0"/>
              <a:t>33 Quand un </a:t>
            </a:r>
            <a:r>
              <a:rPr lang="fr-FR" sz="2400" dirty="0" err="1"/>
              <a:t>étranger</a:t>
            </a:r>
            <a:r>
              <a:rPr lang="fr-FR" sz="2400" dirty="0"/>
              <a:t> viendra s’installer chez vous, dans votre pays, ne profitez pas de lui. 34 Au contraire, vous agirez avec lui comme avec quelqu’un de votre peuple. Vous devez l’aimer comme </a:t>
            </a:r>
            <a:r>
              <a:rPr lang="fr-FR" sz="2400" dirty="0" err="1"/>
              <a:t>vous-mêmes</a:t>
            </a:r>
            <a:r>
              <a:rPr lang="fr-FR" sz="2400" dirty="0"/>
              <a:t>. En effet, vous aussi, vous avez </a:t>
            </a:r>
            <a:r>
              <a:rPr lang="fr-FR" sz="2400" dirty="0" err="1"/>
              <a:t>éte</a:t>
            </a:r>
            <a:r>
              <a:rPr lang="fr-FR" sz="2400" dirty="0"/>
              <a:t>́ des </a:t>
            </a:r>
            <a:r>
              <a:rPr lang="fr-FR" sz="2400" dirty="0" err="1"/>
              <a:t>étrangers</a:t>
            </a:r>
            <a:r>
              <a:rPr lang="fr-FR" sz="2400" dirty="0"/>
              <a:t> en </a:t>
            </a:r>
            <a:r>
              <a:rPr lang="fr-FR" sz="2400" dirty="0" err="1"/>
              <a:t>Égypte</a:t>
            </a:r>
            <a:r>
              <a:rPr lang="fr-FR" sz="2400" dirty="0"/>
              <a:t>. Le SEIGNEUR votre Dieu, c’est moi. </a:t>
            </a:r>
          </a:p>
          <a:p>
            <a:endParaRPr lang="fr-FR" sz="3200" baseline="30000" dirty="0"/>
          </a:p>
          <a:p>
            <a:endParaRPr lang="fr-FR" sz="3200" baseline="30000" dirty="0"/>
          </a:p>
          <a:p>
            <a:endParaRPr lang="fr-FR" sz="2800" baseline="30000" dirty="0"/>
          </a:p>
          <a:p>
            <a:endParaRPr lang="fr-FR" sz="2800" baseline="30000" dirty="0"/>
          </a:p>
          <a:p>
            <a:endParaRPr lang="fr-FR" sz="2800" baseline="30000" dirty="0"/>
          </a:p>
          <a:p>
            <a:endParaRPr lang="fr-FR" sz="2800" baseline="30000" dirty="0"/>
          </a:p>
          <a:p>
            <a:endParaRPr lang="fr-FR" sz="2800" baseline="30000" dirty="0"/>
          </a:p>
          <a:p>
            <a:endParaRPr lang="fr-FR" sz="2800" baseline="30000" dirty="0"/>
          </a:p>
          <a:p>
            <a:endParaRPr lang="fr-FR" sz="2800" dirty="0"/>
          </a:p>
        </p:txBody>
      </p:sp>
    </p:spTree>
    <p:extLst>
      <p:ext uri="{BB962C8B-B14F-4D97-AF65-F5344CB8AC3E}">
        <p14:creationId xmlns:p14="http://schemas.microsoft.com/office/powerpoint/2010/main" val="137826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75869"/>
          </a:xfrm>
        </p:spPr>
        <p:txBody>
          <a:bodyPr>
            <a:normAutofit fontScale="90000"/>
          </a:bodyPr>
          <a:lstStyle/>
          <a:p>
            <a:r>
              <a:rPr lang="fr-FR" dirty="0"/>
              <a:t>Relations avec les étrangers</a:t>
            </a:r>
          </a:p>
        </p:txBody>
      </p:sp>
      <p:sp>
        <p:nvSpPr>
          <p:cNvPr id="3" name="Espace réservé du contenu 2"/>
          <p:cNvSpPr>
            <a:spLocks noGrp="1"/>
          </p:cNvSpPr>
          <p:nvPr>
            <p:ph idx="1"/>
          </p:nvPr>
        </p:nvSpPr>
        <p:spPr>
          <a:xfrm>
            <a:off x="1981200" y="942946"/>
            <a:ext cx="8229600" cy="5183218"/>
          </a:xfrm>
        </p:spPr>
        <p:txBody>
          <a:bodyPr>
            <a:normAutofit fontScale="92500" lnSpcReduction="20000"/>
          </a:bodyPr>
          <a:lstStyle/>
          <a:p>
            <a:r>
              <a:rPr lang="fr-FR" b="1" dirty="0" err="1"/>
              <a:t>Deutéronome</a:t>
            </a:r>
            <a:r>
              <a:rPr lang="fr-FR" b="1" dirty="0"/>
              <a:t> 7.1-7 </a:t>
            </a:r>
            <a:endParaRPr lang="fr-FR" dirty="0"/>
          </a:p>
          <a:p>
            <a:r>
              <a:rPr lang="fr-FR" dirty="0"/>
              <a:t>1 </a:t>
            </a:r>
            <a:r>
              <a:rPr lang="fr-FR" dirty="0" err="1"/>
              <a:t>Moïse</a:t>
            </a:r>
            <a:r>
              <a:rPr lang="fr-FR" dirty="0"/>
              <a:t> dit : Le SEIGNEUR votre Dieu va vous faire entrer dans le pays que vous allez </a:t>
            </a:r>
            <a:r>
              <a:rPr lang="fr-FR" dirty="0" err="1"/>
              <a:t>posséder</a:t>
            </a:r>
            <a:r>
              <a:rPr lang="fr-FR" dirty="0"/>
              <a:t>. Il va chasser devant vous beaucoup de peuples, sept peuples plus nombreux et plus puissants que vous : les Hittites, les </a:t>
            </a:r>
            <a:r>
              <a:rPr lang="fr-FR" dirty="0" err="1"/>
              <a:t>Guirgachites</a:t>
            </a:r>
            <a:r>
              <a:rPr lang="fr-FR" dirty="0"/>
              <a:t>, les Amorites, les </a:t>
            </a:r>
            <a:r>
              <a:rPr lang="fr-FR" dirty="0" err="1"/>
              <a:t>Cananéens</a:t>
            </a:r>
            <a:r>
              <a:rPr lang="fr-FR" dirty="0"/>
              <a:t>, les </a:t>
            </a:r>
            <a:r>
              <a:rPr lang="fr-FR" dirty="0" err="1"/>
              <a:t>Perizites</a:t>
            </a:r>
            <a:r>
              <a:rPr lang="fr-FR" dirty="0"/>
              <a:t>, les </a:t>
            </a:r>
            <a:r>
              <a:rPr lang="fr-FR" dirty="0" err="1"/>
              <a:t>Hivites</a:t>
            </a:r>
            <a:r>
              <a:rPr lang="fr-FR" dirty="0"/>
              <a:t> et les </a:t>
            </a:r>
            <a:r>
              <a:rPr lang="fr-FR" dirty="0" err="1"/>
              <a:t>Jébusites</a:t>
            </a:r>
            <a:r>
              <a:rPr lang="fr-FR" dirty="0"/>
              <a:t>. 2 Le SEIGNEUR votre Dieu les livrera en votre pouvoir, et vous les battrez. À cause de lui, vous les </a:t>
            </a:r>
            <a:r>
              <a:rPr lang="fr-FR" dirty="0" err="1"/>
              <a:t>détruirez</a:t>
            </a:r>
            <a:r>
              <a:rPr lang="fr-FR" dirty="0"/>
              <a:t> alors </a:t>
            </a:r>
            <a:r>
              <a:rPr lang="fr-FR" dirty="0" err="1"/>
              <a:t>complètement</a:t>
            </a:r>
            <a:r>
              <a:rPr lang="fr-FR" dirty="0"/>
              <a:t>. Ne passez pas d’accord avec eux et n’ayez pas </a:t>
            </a:r>
            <a:r>
              <a:rPr lang="fr-FR" dirty="0" err="1"/>
              <a:t>pitie</a:t>
            </a:r>
            <a:r>
              <a:rPr lang="fr-FR" dirty="0"/>
              <a:t>́ d’eux. 3 Ne vous liez pas à eux par des mariages. Ne donnez pas vos filles à leurs fils, ne prenez pas parmi eux des femmes pour vos fils. 4 Sinon, ces </a:t>
            </a:r>
            <a:r>
              <a:rPr lang="fr-FR" dirty="0" err="1"/>
              <a:t>étrangers</a:t>
            </a:r>
            <a:r>
              <a:rPr lang="fr-FR" dirty="0"/>
              <a:t> pourront </a:t>
            </a:r>
            <a:r>
              <a:rPr lang="fr-FR" dirty="0" err="1"/>
              <a:t>entraîner</a:t>
            </a:r>
            <a:r>
              <a:rPr lang="fr-FR" dirty="0"/>
              <a:t> vos enfants à se </a:t>
            </a:r>
            <a:r>
              <a:rPr lang="fr-FR" dirty="0" err="1"/>
              <a:t>détourner</a:t>
            </a:r>
            <a:r>
              <a:rPr lang="fr-FR" dirty="0"/>
              <a:t> du SEIGNEUR pour adorer d’autres dieux. Le SEIGNEUR se mettra en </a:t>
            </a:r>
            <a:r>
              <a:rPr lang="fr-FR" dirty="0" err="1"/>
              <a:t>colère</a:t>
            </a:r>
            <a:r>
              <a:rPr lang="fr-FR" dirty="0"/>
              <a:t> contre vous et vous fera </a:t>
            </a:r>
            <a:r>
              <a:rPr lang="fr-FR" dirty="0" err="1"/>
              <a:t>disparaître</a:t>
            </a:r>
            <a:r>
              <a:rPr lang="fr-FR" dirty="0"/>
              <a:t> </a:t>
            </a:r>
            <a:r>
              <a:rPr lang="fr-FR" dirty="0" err="1"/>
              <a:t>aussitôt</a:t>
            </a:r>
            <a:r>
              <a:rPr lang="fr-FR" dirty="0"/>
              <a:t>. </a:t>
            </a:r>
          </a:p>
          <a:p>
            <a:endParaRPr lang="fr-FR" dirty="0"/>
          </a:p>
        </p:txBody>
      </p:sp>
    </p:spTree>
    <p:extLst>
      <p:ext uri="{BB962C8B-B14F-4D97-AF65-F5344CB8AC3E}">
        <p14:creationId xmlns:p14="http://schemas.microsoft.com/office/powerpoint/2010/main" val="175939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4000" i="1" dirty="0"/>
              <a:t>Ruth</a:t>
            </a:r>
            <a:r>
              <a:rPr lang="fr-FR" sz="4000" dirty="0"/>
              <a:t> est-il un récit édifiant qui confirme le monde tel qu’il est </a:t>
            </a:r>
          </a:p>
          <a:p>
            <a:pPr marL="0" indent="0">
              <a:buNone/>
            </a:pPr>
            <a:r>
              <a:rPr lang="fr-FR" sz="4000" dirty="0"/>
              <a:t>ou est-il une parabole subversive qui reconstruit le monde ?</a:t>
            </a:r>
          </a:p>
          <a:p>
            <a:endParaRPr lang="es-ES_tradnl" sz="4000" dirty="0"/>
          </a:p>
        </p:txBody>
      </p:sp>
    </p:spTree>
    <p:extLst>
      <p:ext uri="{BB962C8B-B14F-4D97-AF65-F5344CB8AC3E}">
        <p14:creationId xmlns:p14="http://schemas.microsoft.com/office/powerpoint/2010/main" val="88835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B79404-8C9A-CD9E-20E8-E79A9C769C88}"/>
              </a:ext>
            </a:extLst>
          </p:cNvPr>
          <p:cNvSpPr>
            <a:spLocks noGrp="1"/>
          </p:cNvSpPr>
          <p:nvPr>
            <p:ph idx="4294967295"/>
          </p:nvPr>
        </p:nvSpPr>
        <p:spPr>
          <a:xfrm>
            <a:off x="1328738" y="1828799"/>
            <a:ext cx="9186862" cy="4348163"/>
          </a:xfrm>
        </p:spPr>
        <p:txBody>
          <a:bodyPr/>
          <a:lstStyle/>
          <a:p>
            <a:pPr marL="0" indent="0">
              <a:buNone/>
            </a:pPr>
            <a:r>
              <a:rPr lang="fr-FR" b="1" dirty="0">
                <a:effectLst/>
                <a:latin typeface="Calibri" panose="020F0502020204030204" pitchFamily="34" charset="0"/>
                <a:ea typeface="MS Mincho" panose="02020609040205080304" pitchFamily="49" charset="-128"/>
                <a:cs typeface="Calibri" panose="020F0502020204030204" pitchFamily="34" charset="0"/>
              </a:rPr>
              <a:t>Dans le livre de Ruth la loi, les coutumes sont subverties, réinterprétées. L’histoire de Ruth, peut être prise comme modèle de résistance à un système social fermé. Il a sans doute été écrit à un moment où des considérations identitaires interdisaient aux Israélites de se marier avec des femmes étrangères. Il prend le contre-pied de cette politique.</a:t>
            </a:r>
          </a:p>
          <a:p>
            <a:endParaRPr lang="fr-FR" dirty="0"/>
          </a:p>
        </p:txBody>
      </p:sp>
    </p:spTree>
    <p:extLst>
      <p:ext uri="{BB962C8B-B14F-4D97-AF65-F5344CB8AC3E}">
        <p14:creationId xmlns:p14="http://schemas.microsoft.com/office/powerpoint/2010/main" val="248617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7A3F-EED8-0AEF-4FC6-78738B567C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188308-53A9-BA68-301E-4BD034F719A5}"/>
              </a:ext>
            </a:extLst>
          </p:cNvPr>
          <p:cNvSpPr/>
          <p:nvPr/>
        </p:nvSpPr>
        <p:spPr>
          <a:xfrm>
            <a:off x="1769422" y="1199407"/>
            <a:ext cx="8898577" cy="7879080"/>
          </a:xfrm>
          <a:prstGeom prst="rect">
            <a:avLst/>
          </a:prstGeom>
        </p:spPr>
        <p:txBody>
          <a:bodyPr wrap="square">
            <a:spAutoFit/>
          </a:bodyPr>
          <a:lstStyle/>
          <a:p>
            <a:pPr marL="342900" indent="-342900">
              <a:buFont typeface="Arial"/>
              <a:buChar char="•"/>
            </a:pPr>
            <a:r>
              <a:rPr lang="fr-FR" sz="2800" dirty="0"/>
              <a:t>S’agit-il d’un charmant conte romantique et campagnard ?</a:t>
            </a:r>
          </a:p>
          <a:p>
            <a:endParaRPr lang="fr-FR" sz="2800" dirty="0"/>
          </a:p>
          <a:p>
            <a:pPr marL="342900" indent="-342900">
              <a:buFont typeface="Arial"/>
              <a:buChar char="•"/>
            </a:pPr>
            <a:r>
              <a:rPr lang="fr-FR" sz="2800" dirty="0"/>
              <a:t>Récit d’une jeune femme modèle, dévouée et obéissante envers sa belle-mère ?</a:t>
            </a:r>
          </a:p>
          <a:p>
            <a:endParaRPr lang="fr-FR" sz="2800" dirty="0"/>
          </a:p>
          <a:p>
            <a:pPr marL="342900" indent="-342900">
              <a:buFont typeface="Arial"/>
              <a:buChar char="•"/>
            </a:pPr>
            <a:r>
              <a:rPr lang="fr-FR" sz="2800" dirty="0"/>
              <a:t>Relire ce récit à partir de son contexte historique </a:t>
            </a:r>
          </a:p>
          <a:p>
            <a:endParaRPr lang="fr-FR" sz="2800" dirty="0"/>
          </a:p>
          <a:p>
            <a:pPr marL="342900" indent="-342900">
              <a:buFont typeface="Arial"/>
              <a:buChar char="•"/>
            </a:pPr>
            <a:r>
              <a:rPr lang="fr-FR" sz="2800" dirty="0"/>
              <a:t>Un texte en débat avec d’autres textes bibliques</a:t>
            </a:r>
          </a:p>
          <a:p>
            <a:endParaRPr lang="fr-FR" sz="2800" dirty="0"/>
          </a:p>
          <a:p>
            <a:pPr marL="342900" indent="-342900">
              <a:buFont typeface="Arial"/>
              <a:buChar char="•"/>
            </a:pPr>
            <a:r>
              <a:rPr lang="fr-FR" sz="2800" dirty="0"/>
              <a:t>Un récit fortement subversif</a:t>
            </a:r>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a:p>
            <a:pPr marL="342900" indent="-342900">
              <a:buFont typeface="Arial"/>
              <a:buChar char="•"/>
            </a:pPr>
            <a:endParaRPr lang="fr-FR" dirty="0"/>
          </a:p>
        </p:txBody>
      </p:sp>
    </p:spTree>
    <p:extLst>
      <p:ext uri="{BB962C8B-B14F-4D97-AF65-F5344CB8AC3E}">
        <p14:creationId xmlns:p14="http://schemas.microsoft.com/office/powerpoint/2010/main" val="1028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C1C370-B05D-767D-8087-321BFD7DB3AF}"/>
              </a:ext>
            </a:extLst>
          </p:cNvPr>
          <p:cNvSpPr>
            <a:spLocks noGrp="1"/>
          </p:cNvSpPr>
          <p:nvPr>
            <p:ph type="title"/>
          </p:nvPr>
        </p:nvSpPr>
        <p:spPr>
          <a:xfrm>
            <a:off x="1055914" y="2222954"/>
            <a:ext cx="10515600" cy="1325563"/>
          </a:xfrm>
        </p:spPr>
        <p:txBody>
          <a:bodyPr/>
          <a:lstStyle/>
          <a:p>
            <a:r>
              <a:rPr lang="fr-FR" b="1" dirty="0"/>
              <a:t>Ruth : quelques représentations classiques</a:t>
            </a:r>
          </a:p>
        </p:txBody>
      </p:sp>
    </p:spTree>
    <p:extLst>
      <p:ext uri="{BB962C8B-B14F-4D97-AF65-F5344CB8AC3E}">
        <p14:creationId xmlns:p14="http://schemas.microsoft.com/office/powerpoint/2010/main" val="23232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95DD0F4-DF8C-053D-9083-A4F6D0C2D0B4}"/>
              </a:ext>
            </a:extLst>
          </p:cNvPr>
          <p:cNvSpPr>
            <a:spLocks noGrp="1"/>
          </p:cNvSpPr>
          <p:nvPr>
            <p:ph type="title"/>
          </p:nvPr>
        </p:nvSpPr>
        <p:spPr>
          <a:xfrm>
            <a:off x="877330" y="365126"/>
            <a:ext cx="10476469" cy="709912"/>
          </a:xfrm>
        </p:spPr>
        <p:txBody>
          <a:bodyPr>
            <a:noAutofit/>
          </a:bodyPr>
          <a:lstStyle/>
          <a:p>
            <a:r>
              <a:rPr lang="fr-FR" sz="3200" b="1" dirty="0"/>
              <a:t>Booz endormi – Victor Hugo</a:t>
            </a:r>
            <a:br>
              <a:rPr lang="fr-FR" sz="3200" b="1" dirty="0"/>
            </a:br>
            <a:r>
              <a:rPr lang="fr-FR" sz="3200" b="1" dirty="0"/>
              <a:t>la Légende des Siècles (1859-1883)</a:t>
            </a:r>
          </a:p>
        </p:txBody>
      </p:sp>
      <p:sp>
        <p:nvSpPr>
          <p:cNvPr id="5" name="Espace réservé du contenu 4">
            <a:extLst>
              <a:ext uri="{FF2B5EF4-FFF2-40B4-BE49-F238E27FC236}">
                <a16:creationId xmlns:a16="http://schemas.microsoft.com/office/drawing/2014/main" id="{545D381A-BB9B-4980-4A36-16E5C79C0F66}"/>
              </a:ext>
            </a:extLst>
          </p:cNvPr>
          <p:cNvSpPr>
            <a:spLocks noGrp="1"/>
          </p:cNvSpPr>
          <p:nvPr>
            <p:ph sz="half" idx="1"/>
          </p:nvPr>
        </p:nvSpPr>
        <p:spPr>
          <a:xfrm>
            <a:off x="469557" y="1309816"/>
            <a:ext cx="5572897" cy="5301049"/>
          </a:xfrm>
        </p:spPr>
        <p:txBody>
          <a:bodyPr>
            <a:normAutofit fontScale="70000" lnSpcReduction="20000"/>
          </a:bodyPr>
          <a:lstStyle/>
          <a:p>
            <a:pPr marL="0" indent="0" algn="l">
              <a:buNone/>
            </a:pPr>
            <a:r>
              <a:rPr lang="fr-FR" b="0" i="0" dirty="0">
                <a:solidFill>
                  <a:srgbClr val="202122"/>
                </a:solidFill>
                <a:effectLst/>
                <a:latin typeface="Arial" panose="020B0604020202020204" pitchFamily="34" charset="0"/>
              </a:rPr>
              <a:t>Pendant qu’il sommeillait, Ruth, une moabite,</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S’était couchée aux pieds de Booz, le sein nu,</a:t>
            </a:r>
          </a:p>
          <a:p>
            <a:pPr marL="0" indent="0" algn="l">
              <a:buNone/>
            </a:pPr>
            <a:r>
              <a:rPr lang="fr-FR" b="0" i="0" dirty="0">
                <a:solidFill>
                  <a:srgbClr val="202122"/>
                </a:solidFill>
                <a:effectLst/>
                <a:latin typeface="Arial" panose="020B0604020202020204" pitchFamily="34" charset="0"/>
              </a:rPr>
              <a:t>Espérant on ne sait quel rayon inconnu,</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Quand viendrait du réveil la lumière subite.</a:t>
            </a:r>
            <a:br>
              <a:rPr lang="fr-FR" b="0" i="0" dirty="0">
                <a:solidFill>
                  <a:srgbClr val="202122"/>
                </a:solidFill>
                <a:effectLst/>
                <a:latin typeface="Arial" panose="020B0604020202020204" pitchFamily="34" charset="0"/>
              </a:rPr>
            </a:b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Booz ne savait point qu’une femme était là,</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Et Ruth ne savait point ce que Dieu voulait d’elle.</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Un frais parfum sortait des touffes d’asphodèle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Les souffles de la nuit flottaient sur Galgala.</a:t>
            </a:r>
            <a:br>
              <a:rPr lang="fr-FR" b="0" i="0" dirty="0">
                <a:solidFill>
                  <a:srgbClr val="202122"/>
                </a:solidFill>
                <a:effectLst/>
                <a:latin typeface="Arial" panose="020B0604020202020204" pitchFamily="34" charset="0"/>
              </a:rPr>
            </a:b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L’ombre était nuptiale, auguste et solennelle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Les anges y volaient sans doute obscurément.</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Car on voyait passer dans la nuit, par moment,</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Quelque chose de bleu qui paraissait une aile.</a:t>
            </a:r>
            <a:br>
              <a:rPr lang="fr-FR" b="0" i="0" dirty="0">
                <a:solidFill>
                  <a:srgbClr val="202122"/>
                </a:solidFill>
                <a:effectLst/>
                <a:latin typeface="Arial" panose="020B0604020202020204" pitchFamily="34" charset="0"/>
              </a:rPr>
            </a:b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La respiration de Booz qui dormait,</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Se mêlait au bruit sourd des ruisseaux sur la mousse.</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On était dans le mois où la nature est douce,</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Les collines ayant des lys sur leur sommet.</a:t>
            </a:r>
            <a:br>
              <a:rPr lang="fr-FR" b="0" i="0" dirty="0">
                <a:solidFill>
                  <a:srgbClr val="202122"/>
                </a:solidFill>
                <a:effectLst/>
                <a:latin typeface="Arial" panose="020B0604020202020204" pitchFamily="34" charset="0"/>
              </a:rPr>
            </a:br>
            <a:endParaRPr lang="fr-FR" dirty="0"/>
          </a:p>
        </p:txBody>
      </p:sp>
      <p:sp>
        <p:nvSpPr>
          <p:cNvPr id="6" name="Espace réservé du contenu 5">
            <a:extLst>
              <a:ext uri="{FF2B5EF4-FFF2-40B4-BE49-F238E27FC236}">
                <a16:creationId xmlns:a16="http://schemas.microsoft.com/office/drawing/2014/main" id="{9846CB62-4B94-6B83-2EF5-188D35E1002B}"/>
              </a:ext>
            </a:extLst>
          </p:cNvPr>
          <p:cNvSpPr>
            <a:spLocks noGrp="1"/>
          </p:cNvSpPr>
          <p:nvPr>
            <p:ph sz="half" idx="2"/>
          </p:nvPr>
        </p:nvSpPr>
        <p:spPr>
          <a:xfrm>
            <a:off x="6166022" y="1334530"/>
            <a:ext cx="6025977" cy="5325762"/>
          </a:xfrm>
        </p:spPr>
        <p:txBody>
          <a:bodyPr>
            <a:normAutofit fontScale="70000" lnSpcReduction="20000"/>
          </a:bodyPr>
          <a:lstStyle/>
          <a:p>
            <a:pPr marL="0" indent="0" algn="l">
              <a:buNone/>
            </a:pP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Ruth songeait et Booz dormait ; l’herbe était noire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Les grelots des troupeaux palpitaient vaguement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Une immense bonté tombait du firmament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C’était l’heure tranquille où les lions vont boire.</a:t>
            </a:r>
          </a:p>
          <a:p>
            <a:pPr marL="0" indent="0" algn="l">
              <a:buNone/>
            </a:pP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Tout reposait dans Ur et dans </a:t>
            </a:r>
            <a:r>
              <a:rPr lang="fr-FR" b="0" i="0" dirty="0" err="1">
                <a:solidFill>
                  <a:srgbClr val="202122"/>
                </a:solidFill>
                <a:effectLst/>
                <a:latin typeface="Arial" panose="020B0604020202020204" pitchFamily="34" charset="0"/>
              </a:rPr>
              <a:t>Jérimadeth</a:t>
            </a:r>
            <a:r>
              <a:rPr lang="fr-FR" b="0" i="0" dirty="0">
                <a:solidFill>
                  <a:srgbClr val="202122"/>
                </a:solidFill>
                <a:effectLst/>
                <a:latin typeface="Arial" panose="020B0604020202020204" pitchFamily="34" charset="0"/>
              </a:rPr>
              <a:t>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Les astres émaillaient le ciel profond et sombre ;</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Le croissant fin et clair parmi ces fleurs de l’ombre</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Brillait à l’occident, et Ruth se demandait,</a:t>
            </a:r>
            <a:br>
              <a:rPr lang="fr-FR" b="0" i="0" dirty="0">
                <a:solidFill>
                  <a:srgbClr val="202122"/>
                </a:solidFill>
                <a:effectLst/>
                <a:latin typeface="Arial" panose="020B0604020202020204" pitchFamily="34" charset="0"/>
              </a:rPr>
            </a:b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Immobile, ouvrant l’œil à moitié sous ses voiles,</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Quel dieu, quel moissonneur de l’éternel été,</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Avait, en s’en allant, négligemment jeté</a:t>
            </a:r>
            <a:br>
              <a:rPr lang="fr-FR" b="0" i="0" dirty="0">
                <a:solidFill>
                  <a:srgbClr val="202122"/>
                </a:solidFill>
                <a:effectLst/>
                <a:latin typeface="Arial" panose="020B0604020202020204" pitchFamily="34" charset="0"/>
              </a:rPr>
            </a:br>
            <a:r>
              <a:rPr lang="fr-FR" b="0" i="0" dirty="0">
                <a:solidFill>
                  <a:srgbClr val="202122"/>
                </a:solidFill>
                <a:effectLst/>
                <a:latin typeface="Arial" panose="020B0604020202020204" pitchFamily="34" charset="0"/>
              </a:rPr>
              <a:t>Cette faucille d’or dans le champ des étoiles.</a:t>
            </a:r>
          </a:p>
          <a:p>
            <a:pPr marL="0" indent="0">
              <a:buNone/>
            </a:pPr>
            <a:endParaRPr lang="fr-FR" dirty="0"/>
          </a:p>
        </p:txBody>
      </p:sp>
    </p:spTree>
    <p:extLst>
      <p:ext uri="{BB962C8B-B14F-4D97-AF65-F5344CB8AC3E}">
        <p14:creationId xmlns:p14="http://schemas.microsoft.com/office/powerpoint/2010/main" val="3702619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29D426-3686-F88D-B81B-9A32A372685A}"/>
              </a:ext>
            </a:extLst>
          </p:cNvPr>
          <p:cNvPicPr>
            <a:picLocks noChangeAspect="1"/>
          </p:cNvPicPr>
          <p:nvPr/>
        </p:nvPicPr>
        <p:blipFill>
          <a:blip r:embed="rId2"/>
          <a:stretch>
            <a:fillRect/>
          </a:stretch>
        </p:blipFill>
        <p:spPr>
          <a:xfrm>
            <a:off x="1655805" y="280854"/>
            <a:ext cx="8798011" cy="6355804"/>
          </a:xfrm>
          <a:prstGeom prst="rect">
            <a:avLst/>
          </a:prstGeom>
        </p:spPr>
      </p:pic>
      <p:sp>
        <p:nvSpPr>
          <p:cNvPr id="5" name="ZoneTexte 4">
            <a:extLst>
              <a:ext uri="{FF2B5EF4-FFF2-40B4-BE49-F238E27FC236}">
                <a16:creationId xmlns:a16="http://schemas.microsoft.com/office/drawing/2014/main" id="{4A9A5971-7089-5E20-6774-B872B11FB72B}"/>
              </a:ext>
            </a:extLst>
          </p:cNvPr>
          <p:cNvSpPr txBox="1"/>
          <p:nvPr/>
        </p:nvSpPr>
        <p:spPr>
          <a:xfrm>
            <a:off x="308919" y="803189"/>
            <a:ext cx="1107996" cy="923330"/>
          </a:xfrm>
          <a:prstGeom prst="rect">
            <a:avLst/>
          </a:prstGeom>
          <a:noFill/>
        </p:spPr>
        <p:txBody>
          <a:bodyPr wrap="none" rtlCol="0">
            <a:spAutoFit/>
          </a:bodyPr>
          <a:lstStyle/>
          <a:p>
            <a:r>
              <a:rPr lang="fr-FR" dirty="0" err="1"/>
              <a:t>N.Poussin</a:t>
            </a:r>
            <a:endParaRPr lang="fr-FR" dirty="0"/>
          </a:p>
          <a:p>
            <a:r>
              <a:rPr lang="fr-FR" dirty="0"/>
              <a:t>L’été</a:t>
            </a:r>
          </a:p>
          <a:p>
            <a:r>
              <a:rPr lang="fr-FR" dirty="0"/>
              <a:t>Vers 1660</a:t>
            </a:r>
          </a:p>
        </p:txBody>
      </p:sp>
    </p:spTree>
    <p:extLst>
      <p:ext uri="{BB962C8B-B14F-4D97-AF65-F5344CB8AC3E}">
        <p14:creationId xmlns:p14="http://schemas.microsoft.com/office/powerpoint/2010/main" val="418055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rcRect l="-19664" r="-19664"/>
          <a:stretch>
            <a:fillRect/>
          </a:stretch>
        </p:blipFill>
        <p:spPr>
          <a:xfrm>
            <a:off x="1304175" y="444842"/>
            <a:ext cx="12353486" cy="6190735"/>
          </a:xfrm>
        </p:spPr>
      </p:pic>
      <p:sp>
        <p:nvSpPr>
          <p:cNvPr id="2" name="ZoneTexte 1">
            <a:extLst>
              <a:ext uri="{FF2B5EF4-FFF2-40B4-BE49-F238E27FC236}">
                <a16:creationId xmlns:a16="http://schemas.microsoft.com/office/drawing/2014/main" id="{2BFEED60-0384-32E0-9635-08E53037EC51}"/>
              </a:ext>
            </a:extLst>
          </p:cNvPr>
          <p:cNvSpPr txBox="1"/>
          <p:nvPr/>
        </p:nvSpPr>
        <p:spPr>
          <a:xfrm>
            <a:off x="642552" y="654908"/>
            <a:ext cx="2372498" cy="1323439"/>
          </a:xfrm>
          <a:prstGeom prst="rect">
            <a:avLst/>
          </a:prstGeom>
          <a:noFill/>
        </p:spPr>
        <p:txBody>
          <a:bodyPr wrap="square" rtlCol="0">
            <a:spAutoFit/>
          </a:bodyPr>
          <a:lstStyle/>
          <a:p>
            <a:r>
              <a:rPr lang="fr-FR" sz="2000" b="1" kern="1200" dirty="0">
                <a:solidFill>
                  <a:schemeClr val="tx1"/>
                </a:solidFill>
                <a:latin typeface="+mn-lt"/>
                <a:ea typeface="+mn-ea"/>
                <a:cs typeface="+mn-cs"/>
              </a:rPr>
              <a:t>Walter </a:t>
            </a:r>
            <a:r>
              <a:rPr lang="fr-FR" sz="2000" b="1" kern="1200" dirty="0" err="1">
                <a:solidFill>
                  <a:schemeClr val="tx1"/>
                </a:solidFill>
                <a:latin typeface="+mn-lt"/>
                <a:ea typeface="+mn-ea"/>
                <a:cs typeface="+mn-cs"/>
              </a:rPr>
              <a:t>T</a:t>
            </a:r>
            <a:r>
              <a:rPr lang="fr-FR" sz="2000" b="1" kern="1200" dirty="0">
                <a:solidFill>
                  <a:schemeClr val="tx1"/>
                </a:solidFill>
                <a:latin typeface="+mn-lt"/>
                <a:ea typeface="+mn-ea"/>
                <a:cs typeface="+mn-cs"/>
              </a:rPr>
              <a:t>. Crane - Ruth and Boaz (1863),</a:t>
            </a:r>
            <a:r>
              <a:rPr lang="fr-FR" sz="2000" b="1" kern="1200" baseline="0" dirty="0">
                <a:solidFill>
                  <a:schemeClr val="tx1"/>
                </a:solidFill>
                <a:latin typeface="+mn-lt"/>
                <a:ea typeface="+mn-ea"/>
                <a:cs typeface="+mn-cs"/>
              </a:rPr>
              <a:t> artiste anglais de Liverpool</a:t>
            </a:r>
            <a:endParaRPr lang="fr-FR" sz="2000" b="1" dirty="0"/>
          </a:p>
        </p:txBody>
      </p:sp>
    </p:spTree>
    <p:extLst>
      <p:ext uri="{BB962C8B-B14F-4D97-AF65-F5344CB8AC3E}">
        <p14:creationId xmlns:p14="http://schemas.microsoft.com/office/powerpoint/2010/main" val="134586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EF3A2-B2E9-155A-AF58-39897CE9F63A}"/>
              </a:ext>
            </a:extLst>
          </p:cNvPr>
          <p:cNvSpPr>
            <a:spLocks noGrp="1"/>
          </p:cNvSpPr>
          <p:nvPr>
            <p:ph type="title"/>
          </p:nvPr>
        </p:nvSpPr>
        <p:spPr/>
        <p:txBody>
          <a:bodyPr/>
          <a:lstStyle/>
          <a:p>
            <a:r>
              <a:rPr lang="fr-FR" dirty="0"/>
              <a:t>Mais on peut le lire autrement...</a:t>
            </a:r>
          </a:p>
        </p:txBody>
      </p:sp>
      <p:sp>
        <p:nvSpPr>
          <p:cNvPr id="3" name="Espace réservé du texte 2">
            <a:extLst>
              <a:ext uri="{FF2B5EF4-FFF2-40B4-BE49-F238E27FC236}">
                <a16:creationId xmlns:a16="http://schemas.microsoft.com/office/drawing/2014/main" id="{2A143DEC-E7EF-B020-87E0-2DCE1A30B84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7910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personnages</a:t>
            </a:r>
          </a:p>
        </p:txBody>
      </p:sp>
      <p:pic>
        <p:nvPicPr>
          <p:cNvPr id="6" name="Espace réservé du contenu 5"/>
          <p:cNvPicPr>
            <a:picLocks noGrp="1" noChangeAspect="1"/>
          </p:cNvPicPr>
          <p:nvPr>
            <p:ph idx="1"/>
          </p:nvPr>
        </p:nvPicPr>
        <p:blipFill>
          <a:blip r:embed="rId3"/>
          <a:srcRect l="-27581" r="-27581"/>
          <a:stretch>
            <a:fillRect/>
          </a:stretch>
        </p:blipFill>
        <p:spPr/>
      </p:pic>
    </p:spTree>
    <p:extLst>
      <p:ext uri="{BB962C8B-B14F-4D97-AF65-F5344CB8AC3E}">
        <p14:creationId xmlns:p14="http://schemas.microsoft.com/office/powerpoint/2010/main" val="108413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799977"/>
          </a:xfrm>
        </p:spPr>
        <p:txBody>
          <a:bodyPr>
            <a:normAutofit/>
          </a:bodyPr>
          <a:lstStyle/>
          <a:p>
            <a:r>
              <a:rPr lang="fr-FR" sz="3200" dirty="0"/>
              <a:t>Les personnages</a:t>
            </a:r>
          </a:p>
        </p:txBody>
      </p:sp>
      <p:sp>
        <p:nvSpPr>
          <p:cNvPr id="3" name="Espace réservé du contenu 2"/>
          <p:cNvSpPr>
            <a:spLocks noGrp="1"/>
          </p:cNvSpPr>
          <p:nvPr>
            <p:ph idx="1"/>
          </p:nvPr>
        </p:nvSpPr>
        <p:spPr>
          <a:xfrm>
            <a:off x="1524000" y="918308"/>
            <a:ext cx="8686800" cy="5939692"/>
          </a:xfrm>
        </p:spPr>
        <p:txBody>
          <a:bodyPr>
            <a:normAutofit/>
          </a:bodyPr>
          <a:lstStyle/>
          <a:p>
            <a:r>
              <a:rPr lang="fr-FR" dirty="0" err="1"/>
              <a:t>Elimelek</a:t>
            </a:r>
            <a:r>
              <a:rPr lang="fr-FR" dirty="0"/>
              <a:t>: « mon dieu est roi »</a:t>
            </a:r>
          </a:p>
          <a:p>
            <a:r>
              <a:rPr lang="fr-FR" dirty="0" err="1"/>
              <a:t>Noémi</a:t>
            </a:r>
            <a:r>
              <a:rPr lang="fr-FR" dirty="0"/>
              <a:t>: « ma gracieuse » ou « ma douceur »</a:t>
            </a:r>
          </a:p>
          <a:p>
            <a:r>
              <a:rPr lang="fr-FR" dirty="0" err="1"/>
              <a:t>Mara</a:t>
            </a:r>
            <a:r>
              <a:rPr lang="fr-FR" dirty="0"/>
              <a:t>: « amère »</a:t>
            </a:r>
          </a:p>
          <a:p>
            <a:r>
              <a:rPr lang="fr-FR" dirty="0" err="1"/>
              <a:t>Mahlôn</a:t>
            </a:r>
            <a:r>
              <a:rPr lang="fr-FR" dirty="0"/>
              <a:t>: « malade, souffrant »</a:t>
            </a:r>
          </a:p>
          <a:p>
            <a:r>
              <a:rPr lang="fr-FR" dirty="0" err="1"/>
              <a:t>Kilyôn</a:t>
            </a:r>
            <a:r>
              <a:rPr lang="fr-FR" dirty="0"/>
              <a:t>:  « fragile »</a:t>
            </a:r>
          </a:p>
          <a:p>
            <a:r>
              <a:rPr lang="fr-FR" dirty="0" err="1"/>
              <a:t>Orpa</a:t>
            </a:r>
            <a:r>
              <a:rPr lang="fr-FR" dirty="0"/>
              <a:t> : « celle qui montre l ’épaule »</a:t>
            </a:r>
          </a:p>
          <a:p>
            <a:r>
              <a:rPr lang="fr-FR" dirty="0"/>
              <a:t>Ruth: « la compagne » ou « celle qui est comblée »</a:t>
            </a:r>
          </a:p>
          <a:p>
            <a:r>
              <a:rPr lang="fr-FR" dirty="0"/>
              <a:t>Booz: « celui qui a la force »</a:t>
            </a:r>
          </a:p>
          <a:p>
            <a:r>
              <a:rPr lang="fr-FR" dirty="0" err="1"/>
              <a:t>Oved</a:t>
            </a:r>
            <a:r>
              <a:rPr lang="fr-FR" dirty="0"/>
              <a:t>: « le serviteur »</a:t>
            </a:r>
          </a:p>
          <a:p>
            <a:r>
              <a:rPr lang="fr-FR" dirty="0"/>
              <a:t>Le </a:t>
            </a:r>
            <a:r>
              <a:rPr lang="fr-FR" dirty="0" err="1"/>
              <a:t>racheteur</a:t>
            </a:r>
            <a:r>
              <a:rPr lang="fr-FR" dirty="0"/>
              <a:t>: « un tel »</a:t>
            </a:r>
          </a:p>
          <a:p>
            <a:endParaRPr lang="fr-FR" dirty="0"/>
          </a:p>
        </p:txBody>
      </p:sp>
    </p:spTree>
    <p:extLst>
      <p:ext uri="{BB962C8B-B14F-4D97-AF65-F5344CB8AC3E}">
        <p14:creationId xmlns:p14="http://schemas.microsoft.com/office/powerpoint/2010/main" val="124608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0562F-97D5-62DE-A759-B207787FD044}"/>
              </a:ext>
            </a:extLst>
          </p:cNvPr>
          <p:cNvSpPr>
            <a:spLocks noGrp="1"/>
          </p:cNvSpPr>
          <p:nvPr>
            <p:ph type="title"/>
          </p:nvPr>
        </p:nvSpPr>
        <p:spPr/>
        <p:txBody>
          <a:bodyPr/>
          <a:lstStyle/>
          <a:p>
            <a:r>
              <a:rPr lang="fr-FR" dirty="0"/>
              <a:t>Une histoire construite par des dialogues</a:t>
            </a:r>
          </a:p>
        </p:txBody>
      </p:sp>
      <p:sp>
        <p:nvSpPr>
          <p:cNvPr id="3" name="Espace réservé du texte 2">
            <a:extLst>
              <a:ext uri="{FF2B5EF4-FFF2-40B4-BE49-F238E27FC236}">
                <a16:creationId xmlns:a16="http://schemas.microsoft.com/office/drawing/2014/main" id="{AF08D319-064D-0439-0782-419CD9E6CEA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9664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638" y="1402916"/>
            <a:ext cx="7778663" cy="4774048"/>
          </a:xfrm>
        </p:spPr>
        <p:txBody>
          <a:bodyPr/>
          <a:lstStyle/>
          <a:p>
            <a:pPr marL="0" indent="0">
              <a:buNone/>
            </a:pPr>
            <a:r>
              <a:rPr lang="fr-FR" dirty="0"/>
              <a:t>Ces quatre chapitres permettent de focaliser quatre moments d’une histoire d’émigration, </a:t>
            </a:r>
          </a:p>
          <a:p>
            <a:pPr marL="0" indent="0">
              <a:buNone/>
            </a:pPr>
            <a:r>
              <a:rPr lang="fr-FR" dirty="0"/>
              <a:t>plus de dix ans d’exil (chapitre 1), </a:t>
            </a:r>
          </a:p>
          <a:p>
            <a:pPr marL="0" indent="0">
              <a:buNone/>
            </a:pPr>
            <a:r>
              <a:rPr lang="fr-FR" dirty="0"/>
              <a:t>un retour vécu au rythme de deux saisons de récolte (chapitre 2), </a:t>
            </a:r>
          </a:p>
          <a:p>
            <a:pPr marL="0" indent="0">
              <a:buNone/>
            </a:pPr>
            <a:r>
              <a:rPr lang="fr-FR" dirty="0"/>
              <a:t>une nuit décisive (chapitre 3), </a:t>
            </a:r>
          </a:p>
          <a:p>
            <a:pPr marL="0" indent="0">
              <a:buNone/>
            </a:pPr>
            <a:r>
              <a:rPr lang="fr-FR" dirty="0"/>
              <a:t>un moment de reconnaissance publique et d’intégration sociale (chapitre 4), </a:t>
            </a:r>
          </a:p>
          <a:p>
            <a:pPr marL="0" indent="0">
              <a:buNone/>
            </a:pPr>
            <a:r>
              <a:rPr lang="fr-FR" u="sng" dirty="0"/>
              <a:t>une histoire où les dialogues sont à chaque fois moteur des actions:</a:t>
            </a:r>
            <a:endParaRPr lang="fr-FR" dirty="0"/>
          </a:p>
          <a:p>
            <a:endParaRPr lang="fr-FR" dirty="0"/>
          </a:p>
        </p:txBody>
      </p:sp>
    </p:spTree>
    <p:extLst>
      <p:ext uri="{BB962C8B-B14F-4D97-AF65-F5344CB8AC3E}">
        <p14:creationId xmlns:p14="http://schemas.microsoft.com/office/powerpoint/2010/main" val="65065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524001" y="190500"/>
            <a:ext cx="8686800" cy="1100666"/>
          </a:xfrm>
        </p:spPr>
        <p:txBody>
          <a:bodyPr>
            <a:noAutofit/>
          </a:bodyPr>
          <a:lstStyle/>
          <a:p>
            <a:pPr algn="l"/>
            <a:r>
              <a:rPr lang="fr-FR" sz="2400" b="1" dirty="0"/>
              <a:t>4 chapitres pour un récit en 4 actes :</a:t>
            </a:r>
            <a:r>
              <a:rPr lang="fr-FR" sz="2400" b="1" dirty="0" err="1"/>
              <a:t>Chap</a:t>
            </a:r>
            <a:r>
              <a:rPr lang="fr-FR" sz="2400" b="1" dirty="0"/>
              <a:t> 1 : famine en Juda, départ vers Moab, plus de dix ans d’exil ; mort du père et des deux fils; puis retour à Bethléem de </a:t>
            </a:r>
            <a:r>
              <a:rPr lang="fr-FR" sz="2400" b="1" dirty="0" err="1"/>
              <a:t>Noémi</a:t>
            </a:r>
            <a:r>
              <a:rPr lang="fr-FR" sz="2400" b="1" dirty="0"/>
              <a:t> et de ses deux belles filles.</a:t>
            </a:r>
            <a:br>
              <a:rPr lang="fr-FR" sz="2400" b="1" dirty="0"/>
            </a:br>
            <a:endParaRPr lang="fr-FR" sz="2400" dirty="0"/>
          </a:p>
        </p:txBody>
      </p:sp>
      <p:sp>
        <p:nvSpPr>
          <p:cNvPr id="7" name="Espace réservé du contenu 6"/>
          <p:cNvSpPr>
            <a:spLocks noGrp="1"/>
          </p:cNvSpPr>
          <p:nvPr>
            <p:ph idx="1"/>
          </p:nvPr>
        </p:nvSpPr>
        <p:spPr>
          <a:xfrm>
            <a:off x="1524001" y="1291167"/>
            <a:ext cx="9144000" cy="5566833"/>
          </a:xfrm>
        </p:spPr>
        <p:txBody>
          <a:bodyPr>
            <a:normAutofit fontScale="77500" lnSpcReduction="20000"/>
          </a:bodyPr>
          <a:lstStyle/>
          <a:p>
            <a:pPr marL="0" indent="0">
              <a:buNone/>
            </a:pPr>
            <a:r>
              <a:rPr lang="fr-FR" sz="3100" dirty="0">
                <a:ea typeface="Calibri"/>
                <a:cs typeface="Calibri"/>
              </a:rPr>
              <a:t>16 «Ne me supplie pas à t'abandonner en revenant de derrière toi ; car où là tu iras j'irai, et là où tu passeras la nuit je passerai la nuit. Ton peuple est mon peuple et ton dieu, mon dieu.17 Là où tu mourras je mourrai, et là je serai enterrée. Qu’ainsi me fasse le SEIGNEUR et qu’il y ajoute encore si ce n’est la mort qui sépare entre moi et entre toi!»</a:t>
            </a:r>
          </a:p>
          <a:p>
            <a:pPr marL="0" indent="0">
              <a:buNone/>
            </a:pPr>
            <a:r>
              <a:rPr lang="fr-FR" sz="3100" b="1" dirty="0">
                <a:hlinkClick r:id="rId2"/>
              </a:rPr>
              <a:t>18</a:t>
            </a:r>
            <a:r>
              <a:rPr lang="fr-FR" sz="3100" dirty="0"/>
              <a:t>Voyant qu’elle s’obstinait à aller avec elle, elle cessa de lui en parler.</a:t>
            </a:r>
          </a:p>
          <a:p>
            <a:pPr marL="0" indent="0">
              <a:buNone/>
            </a:pPr>
            <a:r>
              <a:rPr lang="fr-FR" sz="3100" b="1" dirty="0">
                <a:hlinkClick r:id="rId3"/>
              </a:rPr>
              <a:t>19</a:t>
            </a:r>
            <a:r>
              <a:rPr lang="fr-FR" sz="3100" dirty="0"/>
              <a:t>Elles marchèrent donc toutes deux jusqu’à ce qu’elles arrivent à Bethléem. Voilà que, lorsqu’elles arrivèrent à Bethléem, toute la ville fut en ébullition à leur sujet. Les femmes disaient : « C’est </a:t>
            </a:r>
            <a:r>
              <a:rPr lang="fr-FR" sz="3100" dirty="0" err="1"/>
              <a:t>Noémi</a:t>
            </a:r>
            <a:r>
              <a:rPr lang="fr-FR" sz="3100" dirty="0"/>
              <a:t> ? » </a:t>
            </a:r>
          </a:p>
          <a:p>
            <a:pPr marL="0" indent="0">
              <a:buNone/>
            </a:pPr>
            <a:r>
              <a:rPr lang="fr-FR" sz="3100" b="1" dirty="0">
                <a:hlinkClick r:id="rId4"/>
              </a:rPr>
              <a:t>20</a:t>
            </a:r>
            <a:r>
              <a:rPr lang="fr-FR" sz="3100" dirty="0"/>
              <a:t>Mais elle leur dit : « Ne m’appelez pas </a:t>
            </a:r>
            <a:r>
              <a:rPr lang="fr-FR" sz="3100" dirty="0" err="1"/>
              <a:t>Noémi</a:t>
            </a:r>
            <a:r>
              <a:rPr lang="fr-FR" sz="3100" dirty="0"/>
              <a:t> ! Appelez-moi </a:t>
            </a:r>
            <a:r>
              <a:rPr lang="fr-FR" sz="3100" dirty="0" err="1"/>
              <a:t>Mara</a:t>
            </a:r>
            <a:r>
              <a:rPr lang="fr-FR" sz="3100" dirty="0"/>
              <a:t> ! Car </a:t>
            </a:r>
            <a:r>
              <a:rPr lang="fr-FR" sz="3100" dirty="0" err="1"/>
              <a:t>Shaddaï</a:t>
            </a:r>
            <a:r>
              <a:rPr lang="fr-FR" sz="3100" dirty="0"/>
              <a:t> m’a rendue amère à l’extrême.</a:t>
            </a:r>
          </a:p>
          <a:p>
            <a:pPr marL="0" indent="0">
              <a:buNone/>
            </a:pPr>
            <a:r>
              <a:rPr lang="fr-FR" sz="3100" b="1" dirty="0">
                <a:hlinkClick r:id="rId5"/>
              </a:rPr>
              <a:t>21</a:t>
            </a:r>
            <a:r>
              <a:rPr lang="fr-FR" sz="3100" dirty="0"/>
              <a:t>C’est comblée que j’étais partie, et démunie me fait revenir le SEIGNEUR. Pourquoi m’appelleriez-vous </a:t>
            </a:r>
            <a:r>
              <a:rPr lang="fr-FR" sz="3100" dirty="0" err="1"/>
              <a:t>Noémi</a:t>
            </a:r>
            <a:r>
              <a:rPr lang="fr-FR" sz="3100" dirty="0"/>
              <a:t>, alors que le SEIGNEUR a déposé contre moi et que </a:t>
            </a:r>
            <a:r>
              <a:rPr lang="fr-FR" sz="3100" dirty="0" err="1"/>
              <a:t>Shaddaï</a:t>
            </a:r>
            <a:r>
              <a:rPr lang="fr-FR" sz="3100" dirty="0"/>
              <a:t> m’a fait du mal ? »</a:t>
            </a:r>
            <a:br>
              <a:rPr lang="fr-FR" sz="3100" dirty="0"/>
            </a:br>
            <a:r>
              <a:rPr lang="fr-FR" sz="3100" b="1" dirty="0">
                <a:hlinkClick r:id="rId6"/>
              </a:rPr>
              <a:t>22</a:t>
            </a:r>
            <a:r>
              <a:rPr lang="fr-FR" sz="3100" dirty="0"/>
              <a:t>Ainsi revint </a:t>
            </a:r>
            <a:r>
              <a:rPr lang="fr-FR" sz="3100" dirty="0" err="1"/>
              <a:t>Noémi</a:t>
            </a:r>
            <a:r>
              <a:rPr lang="fr-FR" sz="3100" dirty="0"/>
              <a:t>, et avec elle Ruth la Moabite, sa belle-fille, celle qui est revenue de la campagne de Moab : elles arrivèrent à Bethléem au début de la moisson de l’orge.</a:t>
            </a:r>
          </a:p>
          <a:p>
            <a:endParaRPr lang="fr-FR" dirty="0"/>
          </a:p>
        </p:txBody>
      </p:sp>
    </p:spTree>
    <p:extLst>
      <p:ext uri="{BB962C8B-B14F-4D97-AF65-F5344CB8AC3E}">
        <p14:creationId xmlns:p14="http://schemas.microsoft.com/office/powerpoint/2010/main" val="185547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90592"/>
            <a:ext cx="9144000" cy="1326559"/>
          </a:xfrm>
        </p:spPr>
        <p:txBody>
          <a:bodyPr>
            <a:normAutofit fontScale="90000"/>
          </a:bodyPr>
          <a:lstStyle/>
          <a:p>
            <a:pPr algn="l"/>
            <a:r>
              <a:rPr lang="fr-FR" sz="2400" b="1" dirty="0"/>
              <a:t>Chapitre 2</a:t>
            </a:r>
            <a:r>
              <a:rPr lang="fr-FR" sz="2400" dirty="0"/>
              <a:t>: </a:t>
            </a:r>
            <a:r>
              <a:rPr lang="fr-FR" sz="2400" b="1" dirty="0"/>
              <a:t>Ruth et </a:t>
            </a:r>
            <a:r>
              <a:rPr lang="fr-FR" sz="2400" b="1" dirty="0" err="1"/>
              <a:t>Noémi</a:t>
            </a:r>
            <a:r>
              <a:rPr lang="fr-FR" sz="2400" b="1" dirty="0"/>
              <a:t> demeurent ensemble à Bethléem, Ruth va glaner dans les champs, elle se retrouve dans le champ de Booz qui la prend sous sa protection ; elle y reste pendant toute la moisson de l’orge et du blé. </a:t>
            </a:r>
          </a:p>
        </p:txBody>
      </p:sp>
      <p:sp>
        <p:nvSpPr>
          <p:cNvPr id="3" name="Espace réservé du contenu 2"/>
          <p:cNvSpPr>
            <a:spLocks noGrp="1"/>
          </p:cNvSpPr>
          <p:nvPr>
            <p:ph idx="1"/>
          </p:nvPr>
        </p:nvSpPr>
        <p:spPr>
          <a:xfrm>
            <a:off x="1524000" y="1417150"/>
            <a:ext cx="8995833" cy="5440850"/>
          </a:xfrm>
        </p:spPr>
        <p:txBody>
          <a:bodyPr>
            <a:normAutofit fontScale="70000" lnSpcReduction="20000"/>
          </a:bodyPr>
          <a:lstStyle/>
          <a:p>
            <a:pPr marL="0" indent="0">
              <a:buNone/>
            </a:pPr>
            <a:r>
              <a:rPr lang="fr-FR" b="1" dirty="0">
                <a:hlinkClick r:id="rId2"/>
              </a:rPr>
              <a:t>5</a:t>
            </a:r>
            <a:r>
              <a:rPr lang="fr-FR" dirty="0"/>
              <a:t>Alors Booz dit à son chef des moissonneurs : « A qui est cette jeune femme ? »</a:t>
            </a:r>
          </a:p>
          <a:p>
            <a:pPr marL="0" indent="0">
              <a:buNone/>
            </a:pPr>
            <a:r>
              <a:rPr lang="fr-FR" dirty="0"/>
              <a:t>Le chef des moissonneurs répondit en disant : « C’est une jeune femme moabite, celle qui est revenue avec </a:t>
            </a:r>
            <a:r>
              <a:rPr lang="fr-FR" dirty="0" err="1"/>
              <a:t>Noémi</a:t>
            </a:r>
            <a:r>
              <a:rPr lang="fr-FR" dirty="0"/>
              <a:t> de la campagne de Moab. </a:t>
            </a:r>
          </a:p>
          <a:p>
            <a:pPr marL="0" indent="0">
              <a:buNone/>
            </a:pPr>
            <a:r>
              <a:rPr lang="fr-FR" b="1" dirty="0">
                <a:hlinkClick r:id="rId3"/>
              </a:rPr>
              <a:t>7</a:t>
            </a:r>
            <a:r>
              <a:rPr lang="fr-FR" dirty="0"/>
              <a:t>Elle a dit : “Je voudrais bien glaner et ramasser entre les javelles derrière les moissonneurs.” Elle est venue et s’est tenue là depuis ce matin jusqu’à présent ; ceci est sa résidence ; la maison l’est peu ! » </a:t>
            </a:r>
          </a:p>
          <a:p>
            <a:pPr marL="0" indent="0">
              <a:buNone/>
            </a:pPr>
            <a:r>
              <a:rPr lang="fr-FR" b="1" dirty="0">
                <a:hlinkClick r:id="rId4"/>
              </a:rPr>
              <a:t>8</a:t>
            </a:r>
            <a:r>
              <a:rPr lang="fr-FR" dirty="0"/>
              <a:t>Alors Booz dit à Ruth : « Tu entends, n’est-ce pas, ma fille ? Ne va pas glaner dans un autre champ ; non, ne t’éloigne pas de celui-ci. Aussi t’attacheras-tu à mes domestiques. </a:t>
            </a:r>
          </a:p>
          <a:p>
            <a:pPr marL="0" indent="0">
              <a:buNone/>
            </a:pPr>
            <a:r>
              <a:rPr lang="fr-FR" b="1" dirty="0">
                <a:hlinkClick r:id="rId5"/>
              </a:rPr>
              <a:t>9</a:t>
            </a:r>
            <a:r>
              <a:rPr lang="fr-FR" dirty="0"/>
              <a:t>Ne quitte pas des yeux le champ qu’ils moissonnent et va derrière eux. J’ai interdit aux jeunes gens de te toucher, n’est-ce pas ? Quand tu auras soif, tu iras aux cruches et tu boiras de ce que les domestiques auront puisé. » </a:t>
            </a:r>
          </a:p>
          <a:p>
            <a:pPr marL="0" indent="0">
              <a:buNone/>
            </a:pPr>
            <a:r>
              <a:rPr lang="fr-FR" b="1" dirty="0">
                <a:hlinkClick r:id="rId6"/>
              </a:rPr>
              <a:t>10</a:t>
            </a:r>
            <a:r>
              <a:rPr lang="fr-FR" dirty="0"/>
              <a:t>Alors elle se jeta face contre terre et se prosterna ; et elle lui dit : « Pourquoi m’as-tu considérée avec faveur jusqu’à me reconnaître, moi une étrangère ? » </a:t>
            </a:r>
          </a:p>
          <a:p>
            <a:pPr marL="0" indent="0">
              <a:buNone/>
            </a:pPr>
            <a:r>
              <a:rPr lang="fr-FR" b="1" dirty="0">
                <a:hlinkClick r:id="rId7"/>
              </a:rPr>
              <a:t>11</a:t>
            </a:r>
            <a:r>
              <a:rPr lang="fr-FR" dirty="0"/>
              <a:t>Booz lui répondit en disant : « On m’a conté et </a:t>
            </a:r>
            <a:r>
              <a:rPr lang="fr-FR" dirty="0" err="1"/>
              <a:t>reconté</a:t>
            </a:r>
            <a:r>
              <a:rPr lang="fr-FR" dirty="0"/>
              <a:t> tout ce que tu as fait envers ta belle-mère après la mort de ton mari, comment tu as abandonné ton père et ta mère et ton pays natal pour aller vers un peuple que tu ne connaissais ni d’hier ni d’avant-hier </a:t>
            </a:r>
            <a:r>
              <a:rPr lang="fr-FR" dirty="0">
                <a:latin typeface="Times New Roman"/>
                <a:ea typeface="Calibri"/>
              </a:rPr>
              <a:t>Que le SEIGNEUR te récompense selon ton œuvre, et que ton salaire soit complet d’auprès du SEIGNEUR, le Dieu d'Israël, sous les ailes (</a:t>
            </a:r>
            <a:r>
              <a:rPr lang="fr-FR" i="1" dirty="0" err="1">
                <a:latin typeface="Times New Roman"/>
                <a:ea typeface="Calibri"/>
              </a:rPr>
              <a:t>k</a:t>
            </a:r>
            <a:r>
              <a:rPr lang="fr-FR" i="1" baseline="30000" dirty="0" err="1">
                <a:latin typeface="Times New Roman"/>
                <a:ea typeface="Calibri"/>
              </a:rPr>
              <a:t>e</a:t>
            </a:r>
            <a:r>
              <a:rPr lang="fr-FR" i="1" dirty="0" err="1">
                <a:latin typeface="Times New Roman"/>
                <a:ea typeface="Calibri"/>
              </a:rPr>
              <a:t>naphayw</a:t>
            </a:r>
            <a:r>
              <a:rPr lang="fr-FR" dirty="0">
                <a:latin typeface="Times New Roman"/>
                <a:ea typeface="Calibri"/>
              </a:rPr>
              <a:t>) de qui tu es venue chercher refuge.»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891803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3942</Words>
  <Application>Microsoft Office PowerPoint</Application>
  <PresentationFormat>Grand écran</PresentationFormat>
  <Paragraphs>164</Paragraphs>
  <Slides>34</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Aptos</vt:lpstr>
      <vt:lpstr>Aptos Display</vt:lpstr>
      <vt:lpstr>Arial</vt:lpstr>
      <vt:lpstr>Calibri</vt:lpstr>
      <vt:lpstr>Cambria</vt:lpstr>
      <vt:lpstr>Times New Roman</vt:lpstr>
      <vt:lpstr>Thème Office</vt:lpstr>
      <vt:lpstr>Ruth</vt:lpstr>
      <vt:lpstr>Ce récit d’émigration est également un texte nomade dans le canon</vt:lpstr>
      <vt:lpstr>Présentation PowerPoint</vt:lpstr>
      <vt:lpstr>Les personnages</vt:lpstr>
      <vt:lpstr>Les personnages</vt:lpstr>
      <vt:lpstr>Une histoire construite par des dialogues</vt:lpstr>
      <vt:lpstr>Présentation PowerPoint</vt:lpstr>
      <vt:lpstr>4 chapitres pour un récit en 4 actes :Chap 1 : famine en Juda, départ vers Moab, plus de dix ans d’exil ; mort du père et des deux fils; puis retour à Bethléem de Noémi et de ses deux belles filles. </vt:lpstr>
      <vt:lpstr>Chapitre 2: Ruth et Noémi demeurent ensemble à Bethléem, Ruth va glaner dans les champs, elle se retrouve dans le champ de Booz qui la prend sous sa protection ; elle y reste pendant toute la moisson de l’orge et du blé. </vt:lpstr>
      <vt:lpstr>Chapitre 3: une nuit sur l’ère de battage, Ruth va retrouver Booz, sur le conseil de Noémi; Booz lui promet de l’épouser.</vt:lpstr>
      <vt:lpstr>Chapitre 4: résolution à la porte de la ville du problème de rachat du champ et du mariage de Booz et Ruth Ruth enfante un fils: Oved, grand-père du roi David</vt:lpstr>
      <vt:lpstr>Présentation PowerPoint</vt:lpstr>
      <vt:lpstr>Que se passe-t-il entre le début et la fin du livre ?</vt:lpstr>
      <vt:lpstr>Ruth la moabite</vt:lpstr>
      <vt:lpstr>Où se trouve Moab ?</vt:lpstr>
      <vt:lpstr>Un peu d’histoire</vt:lpstr>
      <vt:lpstr>Néhémie 13,23-26</vt:lpstr>
      <vt:lpstr>Les relations d’Israël avec Moab</vt:lpstr>
      <vt:lpstr>Présentation PowerPoint</vt:lpstr>
      <vt:lpstr>Présentation PowerPoint</vt:lpstr>
      <vt:lpstr>Présentation PowerPoint</vt:lpstr>
      <vt:lpstr>Ruth, une relecture des lois</vt:lpstr>
      <vt:lpstr>Le droit des pauvres au glanage</vt:lpstr>
      <vt:lpstr>Deutéronome 25: loi du lévirat</vt:lpstr>
      <vt:lpstr>Lévitique 25,23-25: loi du rachat</vt:lpstr>
      <vt:lpstr>Présentation PowerPoint</vt:lpstr>
      <vt:lpstr>Relations avec les étrangers</vt:lpstr>
      <vt:lpstr>Présentation PowerPoint</vt:lpstr>
      <vt:lpstr>Présentation PowerPoint</vt:lpstr>
      <vt:lpstr>Ruth : quelques représentations classiques</vt:lpstr>
      <vt:lpstr>Booz endormi – Victor Hugo la Légende des Siècles (1859-1883)</vt:lpstr>
      <vt:lpstr>Présentation PowerPoint</vt:lpstr>
      <vt:lpstr>Présentation PowerPoint</vt:lpstr>
      <vt:lpstr>Mais on peut le lire autrement...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Corinne Lanoir</dc:creator>
  <cp:lastModifiedBy>Dolly Clottu</cp:lastModifiedBy>
  <cp:revision>3</cp:revision>
  <dcterms:created xsi:type="dcterms:W3CDTF">2025-11-14T13:56:01Z</dcterms:created>
  <dcterms:modified xsi:type="dcterms:W3CDTF">2025-11-25T11:14:28Z</dcterms:modified>
</cp:coreProperties>
</file>